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1" r:id="rId4"/>
  </p:sldMasterIdLst>
  <p:notesMasterIdLst>
    <p:notesMasterId r:id="rId6"/>
  </p:notesMasterIdLst>
  <p:sldIdLst>
    <p:sldId id="256" r:id="rId5"/>
    <p:sldId id="257" r:id="rId7"/>
    <p:sldId id="258" r:id="rId8"/>
    <p:sldId id="307" r:id="rId9"/>
    <p:sldId id="304" r:id="rId10"/>
    <p:sldId id="297" r:id="rId11"/>
    <p:sldId id="261" r:id="rId12"/>
    <p:sldId id="323" r:id="rId13"/>
    <p:sldId id="293" r:id="rId14"/>
    <p:sldId id="324" r:id="rId15"/>
    <p:sldId id="308" r:id="rId16"/>
    <p:sldId id="310" r:id="rId17"/>
    <p:sldId id="309" r:id="rId18"/>
    <p:sldId id="311" r:id="rId19"/>
    <p:sldId id="312" r:id="rId20"/>
    <p:sldId id="313" r:id="rId21"/>
    <p:sldId id="325" r:id="rId22"/>
    <p:sldId id="268" r:id="rId23"/>
    <p:sldId id="314" r:id="rId24"/>
    <p:sldId id="315" r:id="rId25"/>
    <p:sldId id="29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45" d="100"/>
          <a:sy n="45" d="100"/>
        </p:scale>
        <p:origin x="204" y="42"/>
      </p:cViewPr>
      <p:guideLst>
        <p:guide orient="horz" pos="2082"/>
        <p:guide pos="37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B0B0A-7FB2-412B-859F-EC3A8F9B9D1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3F2CE-909D-4581-8BA8-8DCD318820E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19</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20</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8659360-A3C3-4D55-8651-BAA50C8DFB8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22</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22</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2</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35</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14</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3</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219835"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t>6</a:t>
            </a:r>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76769" y="117399"/>
            <a:ext cx="1701001" cy="676994"/>
          </a:xfrm>
          <a:prstGeom prst="rect">
            <a:avLst/>
          </a:prstGeom>
          <a:noFill/>
        </p:spPr>
        <p:txBody>
          <a:bodyPr wrap="square" lIns="121900" tIns="60949" rIns="121900" bIns="60949" rtlCol="0">
            <a:spAutoFit/>
          </a:bodyPr>
          <a:lstStyle/>
          <a:p>
            <a:r>
              <a:rPr lang="en-US" altLang="zh-CN" sz="3600" b="1" spc="-150" dirty="0">
                <a:solidFill>
                  <a:schemeClr val="accent1"/>
                </a:solidFill>
                <a:effectLst/>
                <a:latin typeface="Arial Black" panose="020B0A04020102020204" pitchFamily="34" charset="0"/>
                <a:ea typeface="微软雅黑" panose="020B0503020204020204" pitchFamily="34" charset="-122"/>
              </a:rPr>
              <a:t>LOGO</a:t>
            </a:r>
            <a:endParaRPr lang="zh-CN" altLang="en-US" sz="3600" b="1" spc="-150" dirty="0">
              <a:solidFill>
                <a:schemeClr val="accent1"/>
              </a:solidFill>
              <a:effectLst/>
              <a:latin typeface="Arial Black" panose="020B0A04020102020204" pitchFamily="34" charset="0"/>
              <a:ea typeface="微软雅黑" panose="020B0503020204020204" pitchFamily="34" charset="-122"/>
            </a:endParaRPr>
          </a:p>
        </p:txBody>
      </p:sp>
      <p:cxnSp>
        <p:nvCxnSpPr>
          <p:cNvPr id="5" name="直接连接符 4"/>
          <p:cNvCxnSpPr/>
          <p:nvPr userDrawn="1"/>
        </p:nvCxnSpPr>
        <p:spPr>
          <a:xfrm>
            <a:off x="1561858" y="693329"/>
            <a:ext cx="10630142"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a:prstGeom prst="rect">
            <a:avLst/>
          </a:prstGeom>
        </p:spPr>
        <p:txBody>
          <a:bodyPr lIns="121963" tIns="60981" rIns="121963" bIns="60981"/>
          <a:lstStyle/>
          <a:p>
            <a:r>
              <a:rPr lang="zh-CN" altLang="en-US"/>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4" name="页脚占位符 3"/>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3" name="页脚占位符 2"/>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a:prstGeom prst="rect">
            <a:avLst/>
          </a:prstGeom>
        </p:spPr>
        <p:txBody>
          <a:bodyPr lIns="121963" tIns="60981" rIns="121963" bIns="60981" anchor="b"/>
          <a:lstStyle>
            <a:lvl1pPr algn="l">
              <a:defRPr sz="27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6" cy="5853114"/>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2"/>
            <a:ext cx="4011084" cy="46910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a:prstGeom prst="rect">
            <a:avLst/>
          </a:prstGeom>
        </p:spPr>
        <p:txBody>
          <a:bodyPr lIns="121963" tIns="60981" rIns="121963" bIns="60981" anchor="b"/>
          <a:lstStyle>
            <a:lvl1pPr algn="l">
              <a:defRPr sz="27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lIns="121963" tIns="60981" rIns="121963" bIns="60981"/>
          <a:lstStyle>
            <a:lvl1pPr marL="0" indent="0">
              <a:buNone/>
              <a:defRPr sz="4300"/>
            </a:lvl1pPr>
            <a:lvl2pPr marL="609600" indent="0">
              <a:buNone/>
              <a:defRPr sz="3700"/>
            </a:lvl2pPr>
            <a:lvl3pPr marL="1219200" indent="0">
              <a:buNone/>
              <a:defRPr sz="3200"/>
            </a:lvl3pPr>
            <a:lvl4pPr marL="1828800" indent="0">
              <a:buNone/>
              <a:defRPr sz="2700"/>
            </a:lvl4pPr>
            <a:lvl5pPr marL="2437765" indent="0">
              <a:buNone/>
              <a:defRPr sz="2700"/>
            </a:lvl5pPr>
            <a:lvl6pPr marL="3047365" indent="0">
              <a:buNone/>
              <a:defRPr sz="2700"/>
            </a:lvl6pPr>
            <a:lvl7pPr marL="3656965" indent="0">
              <a:buNone/>
              <a:defRPr sz="2700"/>
            </a:lvl7pPr>
            <a:lvl8pPr marL="4266565" indent="0">
              <a:buNone/>
              <a:defRPr sz="2700"/>
            </a:lvl8pPr>
            <a:lvl9pPr marL="4876165" indent="0">
              <a:buNone/>
              <a:defRPr sz="2700"/>
            </a:lvl9pPr>
          </a:lstStyle>
          <a:p>
            <a:endParaRPr lang="zh-CN" altLang="en-US"/>
          </a:p>
        </p:txBody>
      </p:sp>
      <p:sp>
        <p:nvSpPr>
          <p:cNvPr id="4" name="文本占位符 3"/>
          <p:cNvSpPr>
            <a:spLocks noGrp="1"/>
          </p:cNvSpPr>
          <p:nvPr>
            <p:ph type="body" sz="half" idx="2"/>
          </p:nvPr>
        </p:nvSpPr>
        <p:spPr>
          <a:xfrm>
            <a:off x="2389717" y="5367338"/>
            <a:ext cx="7315200" cy="804863"/>
          </a:xfrm>
          <a:prstGeom prst="rect">
            <a:avLst/>
          </a:prstGeom>
        </p:spPr>
        <p:txBody>
          <a:bodyPr lIns="121963" tIns="60981" rIns="121963" bIns="60981"/>
          <a:lstStyle>
            <a:lvl1pPr marL="0" indent="0">
              <a:buNone/>
              <a:defRPr sz="1900"/>
            </a:lvl1pPr>
            <a:lvl2pPr marL="609600" indent="0">
              <a:buNone/>
              <a:defRPr sz="1600"/>
            </a:lvl2pPr>
            <a:lvl3pPr marL="1219200" indent="0">
              <a:buNone/>
              <a:defRPr sz="1300"/>
            </a:lvl3pPr>
            <a:lvl4pPr marL="1828800" indent="0">
              <a:buNone/>
              <a:defRPr sz="1200"/>
            </a:lvl4pPr>
            <a:lvl5pPr marL="2437765"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a:prstGeom prst="rect">
            <a:avLst/>
          </a:prstGeom>
        </p:spPr>
        <p:txBody>
          <a:bodyPr lIns="121963" tIns="60981" rIns="121963" bIns="60981"/>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1" y="1600202"/>
            <a:ext cx="10972800" cy="4525963"/>
          </a:xfrm>
          <a:prstGeom prst="rect">
            <a:avLst/>
          </a:prstGeom>
        </p:spPr>
        <p:txBody>
          <a:bodyPr vert="eaVert" lIns="121963" tIns="60981" rIns="121963" bIns="6098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1" y="206375"/>
            <a:ext cx="2743200" cy="4387851"/>
          </a:xfrm>
          <a:prstGeom prst="rect">
            <a:avLst/>
          </a:prstGeom>
        </p:spPr>
        <p:txBody>
          <a:bodyPr vert="eaVert" lIns="121963" tIns="60981" rIns="121963" bIns="60981"/>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a:prstGeom prst="rect">
            <a:avLst/>
          </a:prstGeom>
        </p:spPr>
        <p:txBody>
          <a:bodyPr vert="eaVert" lIns="121963" tIns="60981" rIns="121963" bIns="6098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5601" y="6356350"/>
            <a:ext cx="3860800" cy="365125"/>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37600" y="6356350"/>
            <a:ext cx="2844800" cy="365125"/>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39" y="3177"/>
            <a:ext cx="12304504" cy="685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61" y="0"/>
            <a:ext cx="12304825" cy="68580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3" rIns="91388" bIns="45693" anchor="ctr"/>
          <a:lstStyle/>
          <a:p>
            <a:pPr algn="ctr" eaLnBrk="0" hangingPunct="0">
              <a:defRPr/>
            </a:pPr>
            <a:endParaRPr lang="zh-CN" altLang="en-US" sz="1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1" y="365125"/>
            <a:ext cx="10515600" cy="1325563"/>
          </a:xfrm>
          <a:prstGeom prst="rect">
            <a:avLst/>
          </a:prstGeom>
        </p:spPr>
        <p:txBody>
          <a:bodyPr lIns="91472" tIns="45736" rIns="91472" bIns="45736"/>
          <a:lstStyle/>
          <a:p>
            <a:r>
              <a:rPr lang="zh-CN" altLang="en-US"/>
              <a:t>单击此处编辑母版标题样式</a:t>
            </a:r>
            <a:endParaRPr lang="zh-CN" altLang="en-US"/>
          </a:p>
        </p:txBody>
      </p:sp>
      <p:sp>
        <p:nvSpPr>
          <p:cNvPr id="3" name="内容占位符 2"/>
          <p:cNvSpPr>
            <a:spLocks noGrp="1"/>
          </p:cNvSpPr>
          <p:nvPr>
            <p:ph idx="1"/>
          </p:nvPr>
        </p:nvSpPr>
        <p:spPr>
          <a:xfrm>
            <a:off x="838201" y="1825625"/>
            <a:ext cx="10515600" cy="4351338"/>
          </a:xfrm>
          <a:prstGeom prst="rect">
            <a:avLst/>
          </a:prstGeom>
        </p:spPr>
        <p:txBody>
          <a:bodyPr lIns="91472" tIns="45736" rIns="91472" bIns="45736"/>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lIns="91472" tIns="45736" rIns="91472" bIns="45736"/>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038601" y="6356350"/>
            <a:ext cx="4114800" cy="365125"/>
          </a:xfrm>
          <a:prstGeom prst="rect">
            <a:avLst/>
          </a:prstGeom>
        </p:spPr>
        <p:txBody>
          <a:bodyPr lIns="91472" tIns="45736" rIns="91472" bIns="45736"/>
          <a:lstStyle/>
          <a:p>
            <a:endParaRPr lang="zh-CN" altLang="en-US"/>
          </a:p>
        </p:txBody>
      </p:sp>
      <p:sp>
        <p:nvSpPr>
          <p:cNvPr id="6" name="灯片编号占位符 5"/>
          <p:cNvSpPr>
            <a:spLocks noGrp="1"/>
          </p:cNvSpPr>
          <p:nvPr>
            <p:ph type="sldNum" sz="quarter" idx="12"/>
          </p:nvPr>
        </p:nvSpPr>
        <p:spPr>
          <a:xfrm>
            <a:off x="8610601" y="6356350"/>
            <a:ext cx="2743200" cy="365125"/>
          </a:xfrm>
          <a:prstGeom prst="rect">
            <a:avLst/>
          </a:prstGeom>
        </p:spPr>
        <p:txBody>
          <a:bodyPr lIns="91472" tIns="45736" rIns="91472" bIns="45736"/>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spc="6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latin typeface="微软雅黑" panose="020B0503020204020204" pitchFamily="34" charset="-122"/>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73987FB5-6D39-4107-BC1A-588064A375B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AE4770-152B-407E-B6FE-91B33E4E01C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1" Type="http://schemas.openxmlformats.org/officeDocument/2006/relationships/theme" Target="../theme/theme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8" Type="http://schemas.openxmlformats.org/officeDocument/2006/relationships/theme" Target="../theme/theme3.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2019/1/14</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1219200" rtl="0" eaLnBrk="1" latinLnBrk="0" hangingPunct="1">
        <a:spcBef>
          <a:spcPct val="0"/>
        </a:spcBef>
        <a:buNone/>
        <a:defRPr sz="589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25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1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6" Type="http://schemas.openxmlformats.org/officeDocument/2006/relationships/notesSlide" Target="../notesSlides/notesSlide14.xml"/><Relationship Id="rId35" Type="http://schemas.openxmlformats.org/officeDocument/2006/relationships/slideLayout" Target="../slideLayouts/slideLayout28.xml"/><Relationship Id="rId34" Type="http://schemas.openxmlformats.org/officeDocument/2006/relationships/tags" Target="../tags/tag99.xml"/><Relationship Id="rId33" Type="http://schemas.openxmlformats.org/officeDocument/2006/relationships/tags" Target="../tags/tag98.xml"/><Relationship Id="rId32" Type="http://schemas.openxmlformats.org/officeDocument/2006/relationships/tags" Target="../tags/tag97.xml"/><Relationship Id="rId31" Type="http://schemas.openxmlformats.org/officeDocument/2006/relationships/tags" Target="../tags/tag96.xml"/><Relationship Id="rId30" Type="http://schemas.openxmlformats.org/officeDocument/2006/relationships/tags" Target="../tags/tag95.xml"/><Relationship Id="rId3" Type="http://schemas.openxmlformats.org/officeDocument/2006/relationships/tags" Target="../tags/tag68.xml"/><Relationship Id="rId29" Type="http://schemas.openxmlformats.org/officeDocument/2006/relationships/tags" Target="../tags/tag94.xml"/><Relationship Id="rId28" Type="http://schemas.openxmlformats.org/officeDocument/2006/relationships/tags" Target="../tags/tag93.xml"/><Relationship Id="rId27" Type="http://schemas.openxmlformats.org/officeDocument/2006/relationships/tags" Target="../tags/tag92.xml"/><Relationship Id="rId26" Type="http://schemas.openxmlformats.org/officeDocument/2006/relationships/tags" Target="../tags/tag91.xml"/><Relationship Id="rId25" Type="http://schemas.openxmlformats.org/officeDocument/2006/relationships/tags" Target="../tags/tag90.xml"/><Relationship Id="rId24" Type="http://schemas.openxmlformats.org/officeDocument/2006/relationships/tags" Target="../tags/tag89.xml"/><Relationship Id="rId23" Type="http://schemas.openxmlformats.org/officeDocument/2006/relationships/tags" Target="../tags/tag88.xml"/><Relationship Id="rId22" Type="http://schemas.openxmlformats.org/officeDocument/2006/relationships/tags" Target="../tags/tag87.xml"/><Relationship Id="rId21" Type="http://schemas.openxmlformats.org/officeDocument/2006/relationships/tags" Target="../tags/tag86.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tags" Target="../tags/tag63.xml"/><Relationship Id="rId2" Type="http://schemas.openxmlformats.org/officeDocument/2006/relationships/image" Target="../media/image4.png"/><Relationship Id="rId1" Type="http://schemas.openxmlformats.org/officeDocument/2006/relationships/tags" Target="../tags/tag6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tags" Target="../tags/tag64.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3.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5" y="1784"/>
            <a:ext cx="12187299" cy="6857071"/>
          </a:xfrm>
          <a:prstGeom prst="rect">
            <a:avLst/>
          </a:prstGeom>
        </p:spPr>
      </p:pic>
      <p:sp>
        <p:nvSpPr>
          <p:cNvPr id="22" name="TextBox 21"/>
          <p:cNvSpPr txBox="1"/>
          <p:nvPr/>
        </p:nvSpPr>
        <p:spPr>
          <a:xfrm>
            <a:off x="7312529" y="1413826"/>
            <a:ext cx="4253230" cy="2090420"/>
          </a:xfrm>
          <a:prstGeom prst="rect">
            <a:avLst/>
          </a:prstGeom>
          <a:noFill/>
        </p:spPr>
        <p:txBody>
          <a:bodyPr wrap="none" lIns="121854" tIns="60926" rIns="121854" bIns="60926" rtlCol="0">
            <a:spAutoFit/>
          </a:bodyPr>
          <a:lstStyle/>
          <a:p>
            <a:pPr algn="r" defTabSz="1219200"/>
            <a:r>
              <a:rPr lang="en-US" altLang="zh-CN" sz="12795" b="1">
                <a:solidFill>
                  <a:srgbClr val="0070C0"/>
                </a:solidFill>
                <a:latin typeface="微软雅黑" panose="020B0503020204020204" pitchFamily="34" charset="-122"/>
                <a:ea typeface="微软雅黑" panose="020B0503020204020204" pitchFamily="34" charset="-122"/>
              </a:rPr>
              <a:t>2021</a:t>
            </a:r>
            <a:endParaRPr lang="zh-CN" altLang="en-US" sz="12795" b="1" dirty="0">
              <a:solidFill>
                <a:srgbClr val="0070C0"/>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2718643" y="3391460"/>
            <a:ext cx="8746490" cy="951230"/>
          </a:xfrm>
          <a:prstGeom prst="rect">
            <a:avLst/>
          </a:prstGeom>
          <a:noFill/>
        </p:spPr>
        <p:txBody>
          <a:bodyPr wrap="none" lIns="121854" tIns="60926" rIns="121854" bIns="60926" rtlCol="0">
            <a:spAutoFit/>
          </a:bodyPr>
          <a:lstStyle/>
          <a:p>
            <a:pPr algn="r" defTabSz="1219200"/>
            <a:r>
              <a:rPr lang="en-US" altLang="zh-CN" sz="5395" b="1">
                <a:solidFill>
                  <a:srgbClr val="0070C0"/>
                </a:solidFill>
                <a:latin typeface="微软雅黑" panose="020B0503020204020204" pitchFamily="34" charset="-122"/>
                <a:ea typeface="微软雅黑" panose="020B0503020204020204" pitchFamily="34" charset="-122"/>
              </a:rPr>
              <a:t>Android </a:t>
            </a:r>
            <a:r>
              <a:rPr lang="zh-CN" altLang="en-US" sz="5395" b="1">
                <a:solidFill>
                  <a:srgbClr val="0070C0"/>
                </a:solidFill>
                <a:latin typeface="微软雅黑" panose="020B0503020204020204" pitchFamily="34" charset="-122"/>
                <a:ea typeface="微软雅黑" panose="020B0503020204020204" pitchFamily="34" charset="-122"/>
              </a:rPr>
              <a:t>课程项目总结汇报</a:t>
            </a:r>
            <a:endParaRPr lang="zh-CN" altLang="en-US" sz="5395" b="1" dirty="0">
              <a:solidFill>
                <a:srgbClr val="0070C0"/>
              </a:solidFill>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5324449" y="4388829"/>
            <a:ext cx="6025774"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51143" y="4589685"/>
            <a:ext cx="2714625" cy="612775"/>
          </a:xfrm>
          <a:prstGeom prst="rect">
            <a:avLst/>
          </a:prstGeom>
          <a:noFill/>
        </p:spPr>
        <p:txBody>
          <a:bodyPr wrap="none" lIns="121854" tIns="60926" rIns="121854" bIns="60926" rtlCol="0">
            <a:spAutoFit/>
          </a:bodyPr>
          <a:lstStyle/>
          <a:p>
            <a:pPr algn="r" defTabSz="1219200"/>
            <a:r>
              <a:rPr lang="zh-CN" altLang="en-US" sz="3200" b="1">
                <a:solidFill>
                  <a:prstClr val="black">
                    <a:lumMod val="75000"/>
                    <a:lumOff val="25000"/>
                  </a:prstClr>
                </a:solidFill>
                <a:latin typeface="微软雅黑" panose="020B0503020204020204" pitchFamily="34" charset="-122"/>
                <a:ea typeface="微软雅黑" panose="020B0503020204020204" pitchFamily="34" charset="-122"/>
              </a:rPr>
              <a:t>垃圾回收</a:t>
            </a:r>
            <a:r>
              <a:rPr lang="en-US" altLang="zh-CN" sz="3200" b="1">
                <a:solidFill>
                  <a:prstClr val="black">
                    <a:lumMod val="75000"/>
                    <a:lumOff val="25000"/>
                  </a:prstClr>
                </a:solidFill>
                <a:latin typeface="微软雅黑" panose="020B0503020204020204" pitchFamily="34" charset="-122"/>
                <a:ea typeface="微软雅黑" panose="020B0503020204020204" pitchFamily="34" charset="-122"/>
              </a:rPr>
              <a:t>App</a:t>
            </a:r>
            <a:endParaRPr lang="en-US" altLang="zh-CN" sz="3200" b="1">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5325110" y="5532120"/>
            <a:ext cx="6174740" cy="859155"/>
          </a:xfrm>
          <a:prstGeom prst="rect">
            <a:avLst/>
          </a:prstGeom>
          <a:noFill/>
        </p:spPr>
        <p:txBody>
          <a:bodyPr wrap="square" lIns="121854" tIns="60926" rIns="121854" bIns="60926" rtlCol="0">
            <a:spAutoFit/>
          </a:bodyPr>
          <a:lstStyle/>
          <a:p>
            <a:pPr defTabSz="1219200"/>
            <a:r>
              <a:rPr lang="en-US" altLang="zh-CN" sz="2400" b="1">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2400" b="1">
                <a:solidFill>
                  <a:prstClr val="black">
                    <a:lumMod val="75000"/>
                    <a:lumOff val="25000"/>
                  </a:prstClr>
                </a:solidFill>
                <a:latin typeface="微软雅黑" panose="020B0503020204020204" pitchFamily="34" charset="-122"/>
                <a:ea typeface="微软雅黑" panose="020B0503020204020204" pitchFamily="34" charset="-122"/>
              </a:rPr>
              <a:t>汇报人：第</a:t>
            </a:r>
            <a:r>
              <a:rPr lang="en-US" altLang="zh-CN" sz="2400" b="1">
                <a:solidFill>
                  <a:prstClr val="black">
                    <a:lumMod val="75000"/>
                    <a:lumOff val="25000"/>
                  </a:prstClr>
                </a:solidFill>
                <a:latin typeface="微软雅黑" panose="020B0503020204020204" pitchFamily="34" charset="-122"/>
                <a:ea typeface="微软雅黑" panose="020B0503020204020204" pitchFamily="34" charset="-122"/>
              </a:rPr>
              <a:t>21</a:t>
            </a:r>
            <a:r>
              <a:rPr lang="zh-CN" altLang="en-US" sz="2400" b="1">
                <a:solidFill>
                  <a:prstClr val="black">
                    <a:lumMod val="75000"/>
                    <a:lumOff val="25000"/>
                  </a:prstClr>
                </a:solidFill>
                <a:latin typeface="微软雅黑" panose="020B0503020204020204" pitchFamily="34" charset="-122"/>
                <a:ea typeface="微软雅黑" panose="020B0503020204020204" pitchFamily="34" charset="-122"/>
              </a:rPr>
              <a:t>小组</a:t>
            </a:r>
            <a:br>
              <a:rPr lang="zh-CN" altLang="en-US" sz="2400" b="1">
                <a:solidFill>
                  <a:prstClr val="black">
                    <a:lumMod val="75000"/>
                    <a:lumOff val="25000"/>
                  </a:prstClr>
                </a:solidFill>
                <a:latin typeface="微软雅黑" panose="020B0503020204020204" pitchFamily="34" charset="-122"/>
                <a:ea typeface="微软雅黑" panose="020B0503020204020204" pitchFamily="34" charset="-122"/>
              </a:rPr>
            </a:br>
            <a:r>
              <a:rPr lang="en-US" altLang="zh-CN" sz="2400" b="1">
                <a:solidFill>
                  <a:prstClr val="black">
                    <a:lumMod val="75000"/>
                    <a:lumOff val="25000"/>
                  </a:prstClr>
                </a:solidFill>
                <a:latin typeface="微软雅黑" panose="020B0503020204020204" pitchFamily="34" charset="-122"/>
                <a:ea typeface="微软雅黑" panose="020B0503020204020204" pitchFamily="34" charset="-122"/>
              </a:rPr>
              <a:t>		</a:t>
            </a:r>
            <a:r>
              <a:rPr lang="zh-CN" altLang="en-US" sz="2400" b="1">
                <a:solidFill>
                  <a:prstClr val="black">
                    <a:lumMod val="75000"/>
                    <a:lumOff val="25000"/>
                  </a:prstClr>
                </a:solidFill>
                <a:latin typeface="微软雅黑" panose="020B0503020204020204" pitchFamily="34" charset="-122"/>
                <a:ea typeface="微软雅黑" panose="020B0503020204020204" pitchFamily="34" charset="-122"/>
              </a:rPr>
              <a:t>成员：吴家均、徐溢</a:t>
            </a:r>
            <a:r>
              <a:rPr lang="zh-CN" altLang="en-US" sz="2400" b="1">
                <a:solidFill>
                  <a:prstClr val="black">
                    <a:lumMod val="75000"/>
                    <a:lumOff val="25000"/>
                  </a:prstClr>
                </a:solidFill>
                <a:latin typeface="微软雅黑" panose="020B0503020204020204" pitchFamily="34" charset="-122"/>
                <a:ea typeface="微软雅黑" panose="020B0503020204020204" pitchFamily="34" charset="-122"/>
              </a:rPr>
              <a:t>崇</a:t>
            </a:r>
            <a:endParaRPr lang="zh-CN" altLang="en-US" sz="2400" b="1">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4"/>
                                        </p:tgtEl>
                                        <p:attrNameLst>
                                          <p:attrName>ppt_y</p:attrName>
                                        </p:attrNameLst>
                                      </p:cBhvr>
                                      <p:tavLst>
                                        <p:tav tm="0">
                                          <p:val>
                                            <p:strVal val="#ppt_y"/>
                                          </p:val>
                                        </p:tav>
                                        <p:tav tm="100000">
                                          <p:val>
                                            <p:strVal val="#ppt_y"/>
                                          </p:val>
                                        </p:tav>
                                      </p:tavLst>
                                    </p:anim>
                                    <p:anim calcmode="lin" valueType="num">
                                      <p:cBhvr>
                                        <p:cTn id="20"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4"/>
                                        </p:tgtEl>
                                      </p:cBhvr>
                                    </p:animEffect>
                                  </p:childTnLst>
                                </p:cTn>
                              </p:par>
                            </p:childTnLst>
                          </p:cTn>
                        </p:par>
                        <p:par>
                          <p:cTn id="23" fill="hold">
                            <p:stCondLst>
                              <p:cond delay="2750"/>
                            </p:stCondLst>
                            <p:childTnLst>
                              <p:par>
                                <p:cTn id="24" presetID="22" presetClass="entr" presetSubtype="8"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3250"/>
                            </p:stCondLst>
                            <p:childTnLst>
                              <p:par>
                                <p:cTn id="28" presetID="22" presetClass="entr" presetSubtype="8"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par>
                          <p:cTn id="31" fill="hold">
                            <p:stCondLst>
                              <p:cond delay="3750"/>
                            </p:stCondLst>
                            <p:childTnLst>
                              <p:par>
                                <p:cTn id="32" presetID="22" presetClass="entr" presetSubtype="4"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30" grpId="0"/>
      <p:bldP spid="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6423" y="2459921"/>
            <a:ext cx="4218089" cy="1938020"/>
          </a:xfrm>
          <a:prstGeom prst="rect">
            <a:avLst/>
          </a:prstGeom>
        </p:spPr>
        <p:txBody>
          <a:bodyPr wrap="square">
            <a:spAutoFit/>
          </a:bodyPr>
          <a:lstStyle/>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设置界面，包括了切换地区、给我们评分、关于我们与</a:t>
            </a:r>
            <a:r>
              <a:rPr lang="zh-CN" altLang="en-US" sz="2000" b="1">
                <a:solidFill>
                  <a:srgbClr val="0070C0"/>
                </a:solidFill>
                <a:latin typeface="微软雅黑" panose="020B0503020204020204" pitchFamily="34" charset="-122"/>
                <a:ea typeface="微软雅黑" panose="020B0503020204020204" pitchFamily="34" charset="-122"/>
              </a:rPr>
              <a:t>权限管理等功能模块</a:t>
            </a:r>
            <a:endParaRPr lang="zh-CN" altLang="en-US" sz="2000" b="1">
              <a:solidFill>
                <a:srgbClr val="0070C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729105" y="171450"/>
            <a:ext cx="356743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设置界面</a:t>
            </a:r>
            <a:endParaRPr lang="zh-CN" altLang="en-US" sz="2800" b="1">
              <a:solidFill>
                <a:srgbClr val="0070C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312717" y="836490"/>
            <a:ext cx="3244561" cy="576810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649"/>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
            <a:ext cx="3720973" cy="6856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67168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670" y="1671687"/>
            <a:ext cx="3740032"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28213"/>
            </a:xfrm>
            <a:prstGeom prst="rect">
              <a:avLst/>
            </a:prstGeom>
          </p:spPr>
          <p:txBody>
            <a:bodyPr wrap="square" lIns="121897" tIns="60948" rIns="121897" bIns="60948">
              <a:spAutoFit/>
            </a:bodyPr>
            <a:lstStyle/>
            <a:p>
              <a:pPr defTabSz="1219200">
                <a:defRPr/>
              </a:pP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工作概述</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8615" y="2507705"/>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801" y="2507705"/>
            <a:ext cx="3740032"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主要功能模块介绍</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15" y="3393097"/>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670" y="3393095"/>
            <a:ext cx="3740032"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79" name="圆角矩形 78"/>
          <p:cNvSpPr/>
          <p:nvPr/>
        </p:nvSpPr>
        <p:spPr>
          <a:xfrm>
            <a:off x="5788615" y="427750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670" y="4277505"/>
            <a:ext cx="3740032"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28214"/>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用户体验和改进计划</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87" name="TextBox 86"/>
          <p:cNvSpPr txBox="1"/>
          <p:nvPr/>
        </p:nvSpPr>
        <p:spPr>
          <a:xfrm>
            <a:off x="338359" y="2219405"/>
            <a:ext cx="2805024" cy="2338032"/>
          </a:xfrm>
          <a:prstGeom prst="rect">
            <a:avLst/>
          </a:prstGeom>
          <a:noFill/>
        </p:spPr>
        <p:txBody>
          <a:bodyPr wrap="square" lIns="121817" tIns="60906" rIns="121817" bIns="60906">
            <a:spAutoFit/>
          </a:bodyPr>
          <a:lstStyle/>
          <a:p>
            <a:pPr algn="r" defTabSz="1219200">
              <a:defRPr/>
            </a:pPr>
            <a:r>
              <a:rPr lang="zh-CN" altLang="en-US" sz="4800" b="1" spc="200">
                <a:solidFill>
                  <a:prstClr val="white"/>
                </a:solidFill>
                <a:latin typeface="微软雅黑" panose="020B0503020204020204" pitchFamily="34" charset="-122"/>
                <a:ea typeface="微软雅黑" panose="020B0503020204020204" pitchFamily="34" charset="-122"/>
              </a:rPr>
              <a:t>目录 </a:t>
            </a:r>
            <a:endParaRPr lang="zh-CN" altLang="en-US" sz="4800" b="1" spc="200">
              <a:solidFill>
                <a:prstClr val="white"/>
              </a:solidFill>
              <a:latin typeface="微软雅黑" panose="020B0503020204020204" pitchFamily="34" charset="-122"/>
              <a:ea typeface="微软雅黑" panose="020B0503020204020204" pitchFamily="34" charset="-122"/>
            </a:endParaRPr>
          </a:p>
          <a:p>
            <a:pPr algn="r" defTabSz="1219200">
              <a:defRPr/>
            </a:pPr>
            <a:r>
              <a:rPr lang="en-US" altLang="zh-CN" sz="4800" b="1" spc="200">
                <a:solidFill>
                  <a:prstClr val="white"/>
                </a:solidFill>
                <a:latin typeface="微软雅黑" panose="020B0503020204020204" pitchFamily="34" charset="-122"/>
                <a:ea typeface="微软雅黑" panose="020B0503020204020204" pitchFamily="34" charset="-122"/>
              </a:rPr>
              <a:t>CONTENTS</a:t>
            </a:r>
            <a:endParaRPr lang="zh-CN" altLang="en-US" sz="3200" b="1" spc="200" dirty="0">
              <a:solidFill>
                <a:prstClr val="white"/>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588788" y="3308898"/>
            <a:ext cx="575764" cy="67903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圆角矩形 3"/>
          <p:cNvSpPr/>
          <p:nvPr/>
        </p:nvSpPr>
        <p:spPr>
          <a:xfrm>
            <a:off x="5788615" y="165517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69670" y="1655177"/>
            <a:ext cx="3740032" cy="511238"/>
            <a:chOff x="6339097" y="1573726"/>
            <a:chExt cx="3744416" cy="511504"/>
          </a:xfrm>
        </p:grpSpPr>
        <p:sp>
          <p:nvSpPr>
            <p:cNvPr id="6" name="圆角矩形 5"/>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 name="矩形 6"/>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创新点和</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可用性</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圆角矩形 11"/>
          <p:cNvSpPr/>
          <p:nvPr/>
        </p:nvSpPr>
        <p:spPr>
          <a:xfrm>
            <a:off x="5788615" y="516926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sz="360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3" name="组合 12"/>
          <p:cNvGrpSpPr/>
          <p:nvPr/>
        </p:nvGrpSpPr>
        <p:grpSpPr>
          <a:xfrm>
            <a:off x="6646175" y="5169267"/>
            <a:ext cx="3740032" cy="511238"/>
            <a:chOff x="6339097" y="1573726"/>
            <a:chExt cx="3744416" cy="511504"/>
          </a:xfrm>
        </p:grpSpPr>
        <p:sp>
          <p:nvSpPr>
            <p:cNvPr id="14" name="圆角矩形 13"/>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15" name="矩形 14"/>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团队分工与合作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childTnLst>
                                </p:cTn>
                              </p:par>
                              <p:par>
                                <p:cTn id="65" presetID="56" presetClass="path" presetSubtype="0" accel="50000" decel="50000" fill="hold" grpId="1" nodeType="withEffect">
                                  <p:stCondLst>
                                    <p:cond delay="0"/>
                                  </p:stCondLst>
                                  <p:childTnLst>
                                    <p:animMotion origin="layout" path="M -0.03737 0.04121 L -6.25E-7 -3.33333E-6 " pathEditMode="relative" rAng="0" ptsTypes="AA">
                                      <p:cBhvr>
                                        <p:cTn id="66" dur="700" fill="hold"/>
                                        <p:tgtEl>
                                          <p:spTgt spid="4"/>
                                        </p:tgtEl>
                                        <p:attrNameLst>
                                          <p:attrName>ppt_x</p:attrName>
                                          <p:attrName>ppt_y</p:attrName>
                                        </p:attrNameLst>
                                      </p:cBhvr>
                                      <p:rCtr x="1862" y="-2060"/>
                                    </p:animMotion>
                                  </p:childTnLst>
                                </p:cTn>
                              </p:par>
                              <p:par>
                                <p:cTn id="67" presetID="22" presetClass="entr" presetSubtype="8"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par>
                          <p:cTn id="70" fill="hold">
                            <p:stCondLst>
                              <p:cond delay="4750"/>
                            </p:stCondLst>
                            <p:childTnLst>
                              <p:par>
                                <p:cTn id="71" presetID="26" presetClass="emph" presetSubtype="0" fill="hold" grpId="2" nodeType="afterEffect">
                                  <p:stCondLst>
                                    <p:cond delay="0"/>
                                  </p:stCondLst>
                                  <p:childTnLst>
                                    <p:animEffect transition="out" filter="fade">
                                      <p:cBhvr>
                                        <p:cTn id="72" dur="500" tmFilter="0, 0; .2, .5; .8, .5; 1, 0"/>
                                        <p:tgtEl>
                                          <p:spTgt spid="4"/>
                                        </p:tgtEl>
                                      </p:cBhvr>
                                    </p:animEffect>
                                    <p:animScale>
                                      <p:cBhvr>
                                        <p:cTn id="73" dur="250" autoRev="1" fill="hold"/>
                                        <p:tgtEl>
                                          <p:spTgt spid="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
                                        </p:tgtEl>
                                      </p:cBhvr>
                                    </p:animEffect>
                                    <p:animScale>
                                      <p:cBhvr>
                                        <p:cTn id="76" dur="250" autoRev="1" fill="hold"/>
                                        <p:tgtEl>
                                          <p:spTgt spid="5"/>
                                        </p:tgtEl>
                                      </p:cBhvr>
                                      <p:by x="105000" y="105000"/>
                                    </p:animScale>
                                  </p:childTnLst>
                                </p:cTn>
                              </p:par>
                            </p:childTnLst>
                          </p:cTn>
                        </p:par>
                        <p:par>
                          <p:cTn id="77" fill="hold">
                            <p:stCondLst>
                              <p:cond delay="525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childTnLst>
                                </p:cTn>
                              </p:par>
                              <p:par>
                                <p:cTn id="81" presetID="56" presetClass="path" presetSubtype="0" accel="50000" decel="50000" fill="hold" grpId="1" nodeType="withEffect">
                                  <p:stCondLst>
                                    <p:cond delay="0"/>
                                  </p:stCondLst>
                                  <p:childTnLst>
                                    <p:animMotion origin="layout" path="M -0.03737 0.04121 L -6.25E-7 -3.33333E-6 " pathEditMode="relative" rAng="0" ptsTypes="AA">
                                      <p:cBhvr>
                                        <p:cTn id="82" dur="700" fill="hold"/>
                                        <p:tgtEl>
                                          <p:spTgt spid="12"/>
                                        </p:tgtEl>
                                        <p:attrNameLst>
                                          <p:attrName>ppt_x</p:attrName>
                                          <p:attrName>ppt_y</p:attrName>
                                        </p:attrNameLst>
                                      </p:cBhvr>
                                      <p:rCtr x="1862" y="-2060"/>
                                    </p:animMotion>
                                  </p:childTnLst>
                                </p:cTn>
                              </p:par>
                              <p:par>
                                <p:cTn id="83" presetID="22" presetClass="entr" presetSubtype="8" fill="hold" nodeType="withEffect">
                                  <p:stCondLst>
                                    <p:cond delay="25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6250"/>
                            </p:stCondLst>
                            <p:childTnLst>
                              <p:par>
                                <p:cTn id="87" presetID="26" presetClass="emph" presetSubtype="0" fill="hold" grpId="2" nodeType="afterEffect">
                                  <p:stCondLst>
                                    <p:cond delay="0"/>
                                  </p:stCondLst>
                                  <p:childTnLst>
                                    <p:animEffect transition="out" filter="fade">
                                      <p:cBhvr>
                                        <p:cTn id="88" dur="500" tmFilter="0, 0; .2, .5; .8, .5; 1, 0"/>
                                        <p:tgtEl>
                                          <p:spTgt spid="12"/>
                                        </p:tgtEl>
                                      </p:cBhvr>
                                    </p:animEffect>
                                    <p:animScale>
                                      <p:cBhvr>
                                        <p:cTn id="89" dur="250" autoRev="1" fill="hold"/>
                                        <p:tgtEl>
                                          <p:spTgt spid="12"/>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13"/>
                                        </p:tgtEl>
                                      </p:cBhvr>
                                    </p:animEffect>
                                    <p:animScale>
                                      <p:cBhvr>
                                        <p:cTn id="9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4" grpId="0" bldLvl="0" animBg="1"/>
      <p:bldP spid="4" grpId="1" bldLvl="0" animBg="1"/>
      <p:bldP spid="4" grpId="2" bldLvl="0" animBg="1"/>
      <p:bldP spid="12" grpId="0" bldLvl="0" animBg="1"/>
      <p:bldP spid="12" grpId="1" bldLvl="0" animBg="1"/>
      <p:bldP spid="12" grpId="2"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2783201" y="1743653"/>
            <a:ext cx="6265512" cy="134026"/>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32" name="椭圆 64"/>
          <p:cNvSpPr>
            <a:spLocks noChangeArrowheads="1"/>
          </p:cNvSpPr>
          <p:nvPr/>
        </p:nvSpPr>
        <p:spPr bwMode="auto">
          <a:xfrm>
            <a:off x="1270838" y="1413825"/>
            <a:ext cx="1658945" cy="1657569"/>
          </a:xfrm>
          <a:prstGeom prst="ellipse">
            <a:avLst/>
          </a:prstGeom>
          <a:solidFill>
            <a:schemeClr val="accent1"/>
          </a:solidFill>
          <a:ln w="190500" cap="sq" cmpd="sng">
            <a:solidFill>
              <a:schemeClr val="bg1">
                <a:lumMod val="65000"/>
              </a:schemeClr>
            </a:solidFill>
            <a:round/>
          </a:ln>
        </p:spPr>
        <p:txBody>
          <a:bodyPr lIns="91424" tIns="45712" rIns="91424" bIns="45712" anchor="ctr"/>
          <a:lstStyle/>
          <a:p>
            <a:pPr algn="ctr" defTabSz="1219200"/>
            <a:r>
              <a:rPr lang="zh-CN" altLang="en-US" sz="2800" b="1">
                <a:solidFill>
                  <a:prstClr val="white"/>
                </a:solidFill>
                <a:latin typeface="微软雅黑" panose="020B0503020204020204" pitchFamily="34" charset="-122"/>
                <a:ea typeface="微软雅黑" panose="020B0503020204020204" pitchFamily="34" charset="-122"/>
                <a:sym typeface="宋体" panose="02010600030101010101" pitchFamily="2" charset="-122"/>
              </a:rPr>
              <a:t>软件测试</a:t>
            </a:r>
            <a:endParaRPr lang="zh-CN" altLang="en-US" sz="2800" b="1">
              <a:solidFill>
                <a:prstClr val="white"/>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0" name="文本框 2"/>
          <p:cNvSpPr txBox="1"/>
          <p:nvPr/>
        </p:nvSpPr>
        <p:spPr>
          <a:xfrm>
            <a:off x="1729202" y="171173"/>
            <a:ext cx="3287240" cy="521970"/>
          </a:xfrm>
          <a:prstGeom prst="rect">
            <a:avLst/>
          </a:prstGeom>
          <a:noFill/>
        </p:spPr>
        <p:txBody>
          <a:bodyPr wrap="square" rtlCol="0">
            <a:spAutoFit/>
          </a:bodyPr>
          <a:lstStyle/>
          <a:p>
            <a:pPr defTabSz="1219200">
              <a:defRPr/>
            </a:pPr>
            <a:r>
              <a:rPr lang="zh-CN" altLang="en-US" sz="2800" b="1" kern="1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8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1"/>
          <a:srcRect t="469" r="29225"/>
          <a:stretch>
            <a:fillRect/>
          </a:stretch>
        </p:blipFill>
        <p:spPr>
          <a:xfrm>
            <a:off x="2215515" y="3178175"/>
            <a:ext cx="9441815" cy="3142615"/>
          </a:xfrm>
          <a:prstGeom prst="rect">
            <a:avLst/>
          </a:prstGeom>
        </p:spPr>
      </p:pic>
      <p:sp>
        <p:nvSpPr>
          <p:cNvPr id="3" name="文本框 2"/>
          <p:cNvSpPr txBox="1"/>
          <p:nvPr/>
        </p:nvSpPr>
        <p:spPr>
          <a:xfrm>
            <a:off x="3072130" y="1886585"/>
            <a:ext cx="6334760" cy="1291590"/>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我们在</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WeTest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上进行了软件的测试</a:t>
            </a:r>
            <a:br>
              <a:rPr lang="zh-CN" altLang="en-US">
                <a:latin typeface="微软雅黑" panose="020B0503020204020204" pitchFamily="34" charset="-122"/>
                <a:ea typeface="微软雅黑" panose="020B0503020204020204" pitchFamily="34" charset="-122"/>
                <a:cs typeface="微软雅黑" panose="020B0503020204020204" pitchFamily="34" charset="-122"/>
              </a:rPr>
            </a:br>
            <a:r>
              <a:rPr lang="zh-CN" altLang="en-US">
                <a:latin typeface="微软雅黑" panose="020B0503020204020204" pitchFamily="34" charset="-122"/>
                <a:ea typeface="微软雅黑" panose="020B0503020204020204" pitchFamily="34" charset="-122"/>
                <a:cs typeface="微软雅黑" panose="020B0503020204020204" pitchFamily="34" charset="-122"/>
              </a:rPr>
              <a:t>由于本</a:t>
            </a:r>
            <a:r>
              <a:rPr lang="en-US" altLang="zh-CN">
                <a:latin typeface="微软雅黑" panose="020B0503020204020204" pitchFamily="34" charset="-122"/>
                <a:ea typeface="微软雅黑" panose="020B0503020204020204" pitchFamily="34" charset="-122"/>
                <a:cs typeface="微软雅黑" panose="020B0503020204020204" pitchFamily="34" charset="-122"/>
              </a:rPr>
              <a:t>App</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是基于</a:t>
            </a:r>
            <a:r>
              <a:rPr lang="en-US" altLang="zh-CN">
                <a:latin typeface="微软雅黑" panose="020B0503020204020204" pitchFamily="34" charset="-122"/>
                <a:ea typeface="微软雅黑" panose="020B0503020204020204" pitchFamily="34" charset="-122"/>
                <a:cs typeface="微软雅黑" panose="020B0503020204020204" pitchFamily="34" charset="-122"/>
              </a:rPr>
              <a:t>Android8.0</a:t>
            </a:r>
            <a:r>
              <a:rPr lang="zh-CN" altLang="en-US">
                <a:latin typeface="微软雅黑" panose="020B0503020204020204" pitchFamily="34" charset="-122"/>
                <a:ea typeface="微软雅黑" panose="020B0503020204020204" pitchFamily="34" charset="-122"/>
                <a:cs typeface="微软雅黑" panose="020B0503020204020204" pitchFamily="34" charset="-122"/>
              </a:rPr>
              <a:t>以上版本进行设计开发的，所以用户设备的普适性在现阶段还有待提高，但是随着时代的发展和进步，我们的普适性会越来越强</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
                                        </p:tgtEl>
                                      </p:cBhvr>
                                    </p:animEffect>
                                  </p:childTnLst>
                                </p:cTn>
                              </p:par>
                            </p:childTnLst>
                          </p:cTn>
                        </p:par>
                        <p:par>
                          <p:cTn id="12" fill="hold">
                            <p:stCondLst>
                              <p:cond delay="850"/>
                            </p:stCondLst>
                            <p:childTnLst>
                              <p:par>
                                <p:cTn id="13" presetID="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8" presetClass="emph" presetSubtype="0" fill="hold" grpId="1" nodeType="withEffect">
                                  <p:stCondLst>
                                    <p:cond delay="0"/>
                                  </p:stCondLst>
                                  <p:childTnLst>
                                    <p:animRot by="21600000">
                                      <p:cBhvr>
                                        <p:cTn id="18" dur="500" fill="hold"/>
                                        <p:tgtEl>
                                          <p:spTgt spid="32"/>
                                        </p:tgtEl>
                                        <p:attrNameLst>
                                          <p:attrName>r</p:attrName>
                                        </p:attrNameLst>
                                      </p:cBhvr>
                                    </p:animRot>
                                  </p:childTnLst>
                                </p:cTn>
                              </p:par>
                            </p:childTnLst>
                          </p:cTn>
                        </p:par>
                        <p:par>
                          <p:cTn id="19" fill="hold">
                            <p:stCondLst>
                              <p:cond delay="135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32" grpId="1" bldLvl="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饼形 112"/>
          <p:cNvSpPr/>
          <p:nvPr/>
        </p:nvSpPr>
        <p:spPr>
          <a:xfrm>
            <a:off x="1539912" y="2691922"/>
            <a:ext cx="2086475" cy="2088062"/>
          </a:xfrm>
          <a:prstGeom prst="pie">
            <a:avLst>
              <a:gd name="adj1" fmla="val 0"/>
              <a:gd name="adj2" fmla="val 1781738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114" name="饼形 113"/>
          <p:cNvSpPr/>
          <p:nvPr/>
        </p:nvSpPr>
        <p:spPr>
          <a:xfrm rot="17792835">
            <a:off x="1359824" y="2289701"/>
            <a:ext cx="2797306" cy="2700518"/>
          </a:xfrm>
          <a:prstGeom prst="pie">
            <a:avLst>
              <a:gd name="adj1" fmla="val 0"/>
              <a:gd name="adj2" fmla="val 387349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Calibri" panose="020F0502020204030204"/>
              <a:ea typeface="宋体" panose="02010600030101010101" pitchFamily="2" charset="-122"/>
            </a:endParaRPr>
          </a:p>
        </p:txBody>
      </p:sp>
      <p:sp>
        <p:nvSpPr>
          <p:cNvPr id="115" name="饼形 114"/>
          <p:cNvSpPr/>
          <p:nvPr/>
        </p:nvSpPr>
        <p:spPr>
          <a:xfrm>
            <a:off x="4979821" y="2696683"/>
            <a:ext cx="2088062" cy="2086475"/>
          </a:xfrm>
          <a:prstGeom prst="pie">
            <a:avLst>
              <a:gd name="adj1" fmla="val 0"/>
              <a:gd name="adj2" fmla="val 150318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116" name="饼形 115"/>
          <p:cNvSpPr/>
          <p:nvPr/>
        </p:nvSpPr>
        <p:spPr>
          <a:xfrm rot="17792835">
            <a:off x="4711673" y="2269867"/>
            <a:ext cx="2797306" cy="2702106"/>
          </a:xfrm>
          <a:prstGeom prst="pie">
            <a:avLst>
              <a:gd name="adj1" fmla="val 18826865"/>
              <a:gd name="adj2" fmla="val 387349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Calibri" panose="020F0502020204030204"/>
              <a:ea typeface="宋体" panose="02010600030101010101" pitchFamily="2" charset="-122"/>
            </a:endParaRPr>
          </a:p>
        </p:txBody>
      </p:sp>
      <p:sp>
        <p:nvSpPr>
          <p:cNvPr id="117" name="文本框 24"/>
          <p:cNvSpPr txBox="1">
            <a:spLocks noChangeArrowheads="1"/>
          </p:cNvSpPr>
          <p:nvPr/>
        </p:nvSpPr>
        <p:spPr bwMode="auto">
          <a:xfrm>
            <a:off x="1960629" y="3758839"/>
            <a:ext cx="1513562" cy="768350"/>
          </a:xfrm>
          <a:prstGeom prst="rect">
            <a:avLst/>
          </a:prstGeom>
          <a:noFill/>
          <a:ln w="9525">
            <a:noFill/>
            <a:miter lim="800000"/>
          </a:ln>
        </p:spPr>
        <p:txBody>
          <a:bodyPr wrap="square">
            <a:spAutoFit/>
          </a:bodyPr>
          <a:lstStyle/>
          <a:p>
            <a:pPr defTabSz="1219200"/>
            <a:r>
              <a:rPr lang="en-US" altLang="zh-CN" sz="4400">
                <a:solidFill>
                  <a:prstClr val="white"/>
                </a:solidFill>
                <a:latin typeface="微软雅黑" panose="020B0503020204020204" pitchFamily="34" charset="-122"/>
                <a:ea typeface="微软雅黑" panose="020B0503020204020204" pitchFamily="34" charset="-122"/>
              </a:rPr>
              <a:t>47%</a:t>
            </a:r>
            <a:endParaRPr lang="zh-CN" altLang="en-US" sz="4400" dirty="0">
              <a:solidFill>
                <a:prstClr val="white"/>
              </a:solidFill>
              <a:latin typeface="微软雅黑" panose="020B0503020204020204" pitchFamily="34" charset="-122"/>
              <a:ea typeface="微软雅黑" panose="020B0503020204020204" pitchFamily="34" charset="-122"/>
            </a:endParaRPr>
          </a:p>
        </p:txBody>
      </p:sp>
      <p:sp>
        <p:nvSpPr>
          <p:cNvPr id="118" name="文本框 25"/>
          <p:cNvSpPr txBox="1">
            <a:spLocks noChangeArrowheads="1"/>
          </p:cNvSpPr>
          <p:nvPr/>
        </p:nvSpPr>
        <p:spPr bwMode="auto">
          <a:xfrm>
            <a:off x="5406794" y="3758839"/>
            <a:ext cx="1680287" cy="768350"/>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1219200"/>
            <a:r>
              <a:rPr lang="en-US" altLang="zh-CN" sz="4400">
                <a:solidFill>
                  <a:prstClr val="white"/>
                </a:solidFill>
              </a:rPr>
              <a:t>28%</a:t>
            </a:r>
            <a:endParaRPr lang="zh-CN" altLang="en-US" sz="4400" dirty="0">
              <a:solidFill>
                <a:prstClr val="white"/>
              </a:solidFill>
            </a:endParaRPr>
          </a:p>
        </p:txBody>
      </p:sp>
      <p:sp>
        <p:nvSpPr>
          <p:cNvPr id="119" name="饼形 118"/>
          <p:cNvSpPr/>
          <p:nvPr/>
        </p:nvSpPr>
        <p:spPr>
          <a:xfrm>
            <a:off x="8362609" y="2736349"/>
            <a:ext cx="2088062" cy="2088062"/>
          </a:xfrm>
          <a:prstGeom prst="pie">
            <a:avLst>
              <a:gd name="adj1" fmla="val 0"/>
              <a:gd name="adj2" fmla="val 190427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120" name="饼形 119"/>
          <p:cNvSpPr/>
          <p:nvPr/>
        </p:nvSpPr>
        <p:spPr>
          <a:xfrm rot="16431819">
            <a:off x="8541110" y="2667329"/>
            <a:ext cx="2216583" cy="2053156"/>
          </a:xfrm>
          <a:prstGeom prst="pie">
            <a:avLst>
              <a:gd name="adj1" fmla="val 2758241"/>
              <a:gd name="adj2" fmla="val 516217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200">
              <a:defRPr/>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121" name="文本框 30"/>
          <p:cNvSpPr txBox="1">
            <a:spLocks noChangeArrowheads="1"/>
          </p:cNvSpPr>
          <p:nvPr/>
        </p:nvSpPr>
        <p:spPr bwMode="auto">
          <a:xfrm>
            <a:off x="8790510" y="3758839"/>
            <a:ext cx="1543244" cy="768350"/>
          </a:xfrm>
          <a:prstGeom prst="rect">
            <a:avLst/>
          </a:prstGeom>
          <a:noFill/>
          <a:ln w="9525">
            <a:noFill/>
            <a:miter lim="800000"/>
          </a:ln>
        </p:spPr>
        <p:txBody>
          <a:bodyPr wrap="square">
            <a:spAutoFit/>
          </a:bodyPr>
          <a:lstStyle>
            <a:defPPr>
              <a:defRPr lang="zh-CN"/>
            </a:defPPr>
            <a:lvl1pPr>
              <a:defRPr sz="44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1219200"/>
            <a:r>
              <a:rPr lang="en-US" altLang="zh-CN" sz="4400">
                <a:solidFill>
                  <a:prstClr val="white"/>
                </a:solidFill>
              </a:rPr>
              <a:t>25%</a:t>
            </a:r>
            <a:endParaRPr lang="zh-CN" altLang="en-US" sz="4400" dirty="0">
              <a:solidFill>
                <a:prstClr val="white"/>
              </a:solidFill>
            </a:endParaRPr>
          </a:p>
        </p:txBody>
      </p:sp>
      <p:sp>
        <p:nvSpPr>
          <p:cNvPr id="125" name="文本框 34"/>
          <p:cNvSpPr txBox="1">
            <a:spLocks noChangeArrowheads="1"/>
          </p:cNvSpPr>
          <p:nvPr/>
        </p:nvSpPr>
        <p:spPr bwMode="auto">
          <a:xfrm>
            <a:off x="1843405" y="5076825"/>
            <a:ext cx="1304290" cy="583565"/>
          </a:xfrm>
          <a:prstGeom prst="rect">
            <a:avLst/>
          </a:prstGeom>
          <a:noFill/>
          <a:ln w="9525">
            <a:noFill/>
            <a:miter lim="800000"/>
          </a:ln>
        </p:spPr>
        <p:txBody>
          <a:bodyPr wrap="square">
            <a:spAutoFit/>
          </a:bodyPr>
          <a:lstStyle/>
          <a:p>
            <a:pPr algn="ctr" defTabSz="1219200"/>
            <a:r>
              <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rPr>
              <a:t>品牌</a:t>
            </a:r>
            <a:endPar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endParaRPr>
          </a:p>
        </p:txBody>
      </p:sp>
      <p:sp>
        <p:nvSpPr>
          <p:cNvPr id="15" name="矩形 14"/>
          <p:cNvSpPr/>
          <p:nvPr/>
        </p:nvSpPr>
        <p:spPr>
          <a:xfrm>
            <a:off x="3627120" y="1394460"/>
            <a:ext cx="4645025" cy="463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defTabSz="1219200"/>
            <a:r>
              <a:rPr lang="zh-CN" altLang="en-US" sz="2400">
                <a:solidFill>
                  <a:prstClr val="white"/>
                </a:solidFill>
                <a:latin typeface="微软雅黑" panose="020B0503020204020204" pitchFamily="34" charset="-122"/>
                <a:ea typeface="微软雅黑" panose="020B0503020204020204" pitchFamily="34" charset="-122"/>
              </a:rPr>
              <a:t>测试失败主要问题分析</a:t>
            </a:r>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6" name="文本框 2"/>
          <p:cNvSpPr txBox="1"/>
          <p:nvPr/>
        </p:nvSpPr>
        <p:spPr>
          <a:xfrm>
            <a:off x="1692580" y="171173"/>
            <a:ext cx="3287240" cy="521970"/>
          </a:xfrm>
          <a:prstGeom prst="rect">
            <a:avLst/>
          </a:prstGeom>
          <a:noFill/>
        </p:spPr>
        <p:txBody>
          <a:bodyPr wrap="square" rtlCol="0">
            <a:spAutoFit/>
          </a:bodyPr>
          <a:lstStyle/>
          <a:p>
            <a:pPr algn="ctr" defTabSz="1219200"/>
            <a:r>
              <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软件测试结果总结</a:t>
            </a:r>
            <a:endPar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文本框 34"/>
          <p:cNvSpPr txBox="1">
            <a:spLocks noChangeArrowheads="1"/>
          </p:cNvSpPr>
          <p:nvPr/>
        </p:nvSpPr>
        <p:spPr bwMode="auto">
          <a:xfrm>
            <a:off x="5262880" y="5147310"/>
            <a:ext cx="1520825" cy="583565"/>
          </a:xfrm>
          <a:prstGeom prst="rect">
            <a:avLst/>
          </a:prstGeom>
          <a:noFill/>
          <a:ln w="9525">
            <a:noFill/>
            <a:miter lim="800000"/>
          </a:ln>
        </p:spPr>
        <p:txBody>
          <a:bodyPr wrap="square">
            <a:spAutoFit/>
          </a:bodyPr>
          <a:p>
            <a:pPr algn="ctr" defTabSz="1219200"/>
            <a:r>
              <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rPr>
              <a:t>分辨率</a:t>
            </a:r>
            <a:endPar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endParaRPr>
          </a:p>
        </p:txBody>
      </p:sp>
      <p:sp>
        <p:nvSpPr>
          <p:cNvPr id="4" name="文本框 34"/>
          <p:cNvSpPr txBox="1">
            <a:spLocks noChangeArrowheads="1"/>
          </p:cNvSpPr>
          <p:nvPr/>
        </p:nvSpPr>
        <p:spPr bwMode="auto">
          <a:xfrm>
            <a:off x="8684260" y="5076825"/>
            <a:ext cx="1304290" cy="583565"/>
          </a:xfrm>
          <a:prstGeom prst="rect">
            <a:avLst/>
          </a:prstGeom>
          <a:noFill/>
          <a:ln w="9525">
            <a:noFill/>
            <a:miter lim="800000"/>
          </a:ln>
        </p:spPr>
        <p:txBody>
          <a:bodyPr wrap="square">
            <a:spAutoFit/>
          </a:bodyPr>
          <a:lstStyle/>
          <a:p>
            <a:pPr algn="ctr" defTabSz="1219200"/>
            <a:r>
              <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rPr>
              <a:t>系统</a:t>
            </a:r>
            <a:endParaRPr lang="zh-CN" altLang="en-US" sz="32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造字工房悦黑体验版常规体"/>
            </a:endParaRPr>
          </a:p>
        </p:txBody>
      </p:sp>
      <p:sp>
        <p:nvSpPr>
          <p:cNvPr id="5" name="文本框 4"/>
          <p:cNvSpPr txBox="1"/>
          <p:nvPr/>
        </p:nvSpPr>
        <p:spPr>
          <a:xfrm>
            <a:off x="1447165" y="5730875"/>
            <a:ext cx="2621915" cy="64516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问题机型数：</a:t>
            </a:r>
            <a:r>
              <a:rPr lang="en-US" altLang="zh-CN">
                <a:latin typeface="微软雅黑" panose="020B0503020204020204" pitchFamily="34" charset="-122"/>
                <a:ea typeface="微软雅黑" panose="020B0503020204020204" pitchFamily="34" charset="-122"/>
                <a:cs typeface="微软雅黑" panose="020B0503020204020204" pitchFamily="34" charset="-122"/>
              </a:rPr>
              <a:t>25</a:t>
            </a:r>
            <a:r>
              <a:rPr lang="zh-CN" altLang="en-US">
                <a:latin typeface="微软雅黑" panose="020B0503020204020204" pitchFamily="34" charset="-122"/>
                <a:ea typeface="微软雅黑" panose="020B0503020204020204" pitchFamily="34" charset="-122"/>
                <a:cs typeface="微软雅黑" panose="020B0503020204020204" pitchFamily="34" charset="-122"/>
              </a:rPr>
              <a:t>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华为、三星、中兴</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362950" y="5667375"/>
            <a:ext cx="2396490" cy="92202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rPr>
              <a:t>所有问题都出现在</a:t>
            </a:r>
            <a:br>
              <a:rPr lang="zh-CN" altLang="en-US">
                <a:latin typeface="微软雅黑" panose="020B0503020204020204" pitchFamily="34" charset="-122"/>
                <a:ea typeface="微软雅黑" panose="020B0503020204020204" pitchFamily="34" charset="-122"/>
                <a:cs typeface="微软雅黑" panose="020B0503020204020204" pitchFamily="34" charset="-122"/>
              </a:rPr>
            </a:br>
            <a:r>
              <a:rPr lang="en-US" altLang="zh-CN">
                <a:latin typeface="微软雅黑" panose="020B0503020204020204" pitchFamily="34" charset="-122"/>
                <a:ea typeface="微软雅黑" panose="020B0503020204020204" pitchFamily="34" charset="-122"/>
                <a:cs typeface="微软雅黑" panose="020B0503020204020204" pitchFamily="34" charset="-122"/>
              </a:rPr>
              <a:t>Android6.0</a:t>
            </a:r>
            <a:r>
              <a:rPr lang="zh-CN" altLang="en-US">
                <a:latin typeface="微软雅黑" panose="020B0503020204020204" pitchFamily="34" charset="-122"/>
                <a:ea typeface="微软雅黑" panose="020B0503020204020204" pitchFamily="34" charset="-122"/>
                <a:cs typeface="微软雅黑" panose="020B0503020204020204" pitchFamily="34" charset="-122"/>
              </a:rPr>
              <a:t>及以下版本的手机上</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812030" y="5762625"/>
            <a:ext cx="2386330" cy="922020"/>
          </a:xfrm>
          <a:prstGeom prst="rect">
            <a:avLst/>
          </a:prstGeom>
          <a:noFill/>
        </p:spPr>
        <p:txBody>
          <a:bodyPr wrap="square" rtlCol="0">
            <a:spAutoFit/>
          </a:bodyPr>
          <a:p>
            <a:r>
              <a:rPr lang="en-US" altLang="zh-CN">
                <a:latin typeface="微软雅黑" panose="020B0503020204020204" pitchFamily="34" charset="-122"/>
                <a:ea typeface="微软雅黑" panose="020B0503020204020204" pitchFamily="34" charset="-122"/>
                <a:cs typeface="微软雅黑" panose="020B0503020204020204" pitchFamily="34" charset="-122"/>
              </a:rPr>
              <a:t>1080X1920</a:t>
            </a:r>
            <a:r>
              <a:rPr lang="zh-CN" altLang="en-US">
                <a:latin typeface="微软雅黑" panose="020B0503020204020204" pitchFamily="34" charset="-122"/>
                <a:ea typeface="微软雅黑" panose="020B0503020204020204" pitchFamily="34" charset="-122"/>
                <a:cs typeface="微软雅黑" panose="020B0503020204020204" pitchFamily="34" charset="-122"/>
              </a:rPr>
              <a:t>分辨率出现问题最多，还需要增加分辨率的普适性</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500"/>
                                        <p:tgtEl>
                                          <p:spTgt spid="15"/>
                                        </p:tgtEl>
                                      </p:cBhvr>
                                    </p:animEffect>
                                  </p:childTnLst>
                                </p:cTn>
                              </p:par>
                            </p:childTnLst>
                          </p:cTn>
                        </p:par>
                        <p:par>
                          <p:cTn id="16" fill="hold">
                            <p:stCondLst>
                              <p:cond delay="1350"/>
                            </p:stCondLst>
                            <p:childTnLst>
                              <p:par>
                                <p:cTn id="17" presetID="49" presetClass="entr" presetSubtype="0" decel="100000" fill="hold" grpId="0" nodeType="afterEffect">
                                  <p:stCondLst>
                                    <p:cond delay="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500" fill="hold"/>
                                        <p:tgtEl>
                                          <p:spTgt spid="113"/>
                                        </p:tgtEl>
                                        <p:attrNameLst>
                                          <p:attrName>ppt_w</p:attrName>
                                        </p:attrNameLst>
                                      </p:cBhvr>
                                      <p:tavLst>
                                        <p:tav tm="0">
                                          <p:val>
                                            <p:fltVal val="0"/>
                                          </p:val>
                                        </p:tav>
                                        <p:tav tm="100000">
                                          <p:val>
                                            <p:strVal val="#ppt_w"/>
                                          </p:val>
                                        </p:tav>
                                      </p:tavLst>
                                    </p:anim>
                                    <p:anim calcmode="lin" valueType="num">
                                      <p:cBhvr>
                                        <p:cTn id="20" dur="500" fill="hold"/>
                                        <p:tgtEl>
                                          <p:spTgt spid="113"/>
                                        </p:tgtEl>
                                        <p:attrNameLst>
                                          <p:attrName>ppt_h</p:attrName>
                                        </p:attrNameLst>
                                      </p:cBhvr>
                                      <p:tavLst>
                                        <p:tav tm="0">
                                          <p:val>
                                            <p:fltVal val="0"/>
                                          </p:val>
                                        </p:tav>
                                        <p:tav tm="100000">
                                          <p:val>
                                            <p:strVal val="#ppt_h"/>
                                          </p:val>
                                        </p:tav>
                                      </p:tavLst>
                                    </p:anim>
                                    <p:anim calcmode="lin" valueType="num">
                                      <p:cBhvr>
                                        <p:cTn id="21" dur="500" fill="hold"/>
                                        <p:tgtEl>
                                          <p:spTgt spid="113"/>
                                        </p:tgtEl>
                                        <p:attrNameLst>
                                          <p:attrName>style.rotation</p:attrName>
                                        </p:attrNameLst>
                                      </p:cBhvr>
                                      <p:tavLst>
                                        <p:tav tm="0">
                                          <p:val>
                                            <p:fltVal val="360"/>
                                          </p:val>
                                        </p:tav>
                                        <p:tav tm="100000">
                                          <p:val>
                                            <p:fltVal val="0"/>
                                          </p:val>
                                        </p:tav>
                                      </p:tavLst>
                                    </p:anim>
                                    <p:animEffect transition="in" filter="fade">
                                      <p:cBhvr>
                                        <p:cTn id="22" dur="500"/>
                                        <p:tgtEl>
                                          <p:spTgt spid="113"/>
                                        </p:tgtEl>
                                      </p:cBhvr>
                                    </p:animEffect>
                                  </p:childTnLst>
                                </p:cTn>
                              </p:par>
                            </p:childTnLst>
                          </p:cTn>
                        </p:par>
                        <p:par>
                          <p:cTn id="23" fill="hold">
                            <p:stCondLst>
                              <p:cond delay="1850"/>
                            </p:stCondLst>
                            <p:childTnLst>
                              <p:par>
                                <p:cTn id="24" presetID="2" presetClass="entr" presetSubtype="3" fill="hold" grpId="0" nodeType="afterEffect">
                                  <p:stCondLst>
                                    <p:cond delay="0"/>
                                  </p:stCondLst>
                                  <p:childTnLst>
                                    <p:set>
                                      <p:cBhvr>
                                        <p:cTn id="25" dur="1" fill="hold">
                                          <p:stCondLst>
                                            <p:cond delay="0"/>
                                          </p:stCondLst>
                                        </p:cTn>
                                        <p:tgtEl>
                                          <p:spTgt spid="114"/>
                                        </p:tgtEl>
                                        <p:attrNameLst>
                                          <p:attrName>style.visibility</p:attrName>
                                        </p:attrNameLst>
                                      </p:cBhvr>
                                      <p:to>
                                        <p:strVal val="visible"/>
                                      </p:to>
                                    </p:set>
                                    <p:anim calcmode="lin" valueType="num">
                                      <p:cBhvr additive="base">
                                        <p:cTn id="26" dur="500" fill="hold"/>
                                        <p:tgtEl>
                                          <p:spTgt spid="114"/>
                                        </p:tgtEl>
                                        <p:attrNameLst>
                                          <p:attrName>ppt_x</p:attrName>
                                        </p:attrNameLst>
                                      </p:cBhvr>
                                      <p:tavLst>
                                        <p:tav tm="0">
                                          <p:val>
                                            <p:strVal val="1+#ppt_w/2"/>
                                          </p:val>
                                        </p:tav>
                                        <p:tav tm="100000">
                                          <p:val>
                                            <p:strVal val="#ppt_x"/>
                                          </p:val>
                                        </p:tav>
                                      </p:tavLst>
                                    </p:anim>
                                    <p:anim calcmode="lin" valueType="num">
                                      <p:cBhvr additive="base">
                                        <p:cTn id="27" dur="500" fill="hold"/>
                                        <p:tgtEl>
                                          <p:spTgt spid="114"/>
                                        </p:tgtEl>
                                        <p:attrNameLst>
                                          <p:attrName>ppt_y</p:attrName>
                                        </p:attrNameLst>
                                      </p:cBhvr>
                                      <p:tavLst>
                                        <p:tav tm="0">
                                          <p:val>
                                            <p:strVal val="0-#ppt_h/2"/>
                                          </p:val>
                                        </p:tav>
                                        <p:tav tm="100000">
                                          <p:val>
                                            <p:strVal val="#ppt_y"/>
                                          </p:val>
                                        </p:tav>
                                      </p:tavLst>
                                    </p:anim>
                                  </p:childTnLst>
                                </p:cTn>
                              </p:par>
                            </p:childTnLst>
                          </p:cTn>
                        </p:par>
                        <p:par>
                          <p:cTn id="28" fill="hold">
                            <p:stCondLst>
                              <p:cond delay="2350"/>
                            </p:stCondLst>
                            <p:childTnLst>
                              <p:par>
                                <p:cTn id="29" presetID="16" presetClass="entr" presetSubtype="21" fill="hold" grpId="0" nodeType="after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barn(inVertical)">
                                      <p:cBhvr>
                                        <p:cTn id="31" dur="500"/>
                                        <p:tgtEl>
                                          <p:spTgt spid="117"/>
                                        </p:tgtEl>
                                      </p:cBhvr>
                                    </p:animEffect>
                                  </p:childTnLst>
                                </p:cTn>
                              </p:par>
                            </p:childTnLst>
                          </p:cTn>
                        </p:par>
                        <p:par>
                          <p:cTn id="32" fill="hold">
                            <p:stCondLst>
                              <p:cond delay="2850"/>
                            </p:stCondLst>
                            <p:childTnLst>
                              <p:par>
                                <p:cTn id="33" presetID="22" presetClass="entr" presetSubtype="4" fill="hold" grpId="0"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down)">
                                      <p:cBhvr>
                                        <p:cTn id="35" dur="500"/>
                                        <p:tgtEl>
                                          <p:spTgt spid="125"/>
                                        </p:tgtEl>
                                      </p:cBhvr>
                                    </p:animEffect>
                                  </p:childTnLst>
                                </p:cTn>
                              </p:par>
                            </p:childTnLst>
                          </p:cTn>
                        </p:par>
                        <p:par>
                          <p:cTn id="36" fill="hold">
                            <p:stCondLst>
                              <p:cond delay="3350"/>
                            </p:stCondLst>
                            <p:childTnLst>
                              <p:par>
                                <p:cTn id="37" presetID="49" presetClass="entr" presetSubtype="0" decel="100000" fill="hold" grpId="0" nodeType="after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p:cTn id="39" dur="500" fill="hold"/>
                                        <p:tgtEl>
                                          <p:spTgt spid="115"/>
                                        </p:tgtEl>
                                        <p:attrNameLst>
                                          <p:attrName>ppt_w</p:attrName>
                                        </p:attrNameLst>
                                      </p:cBhvr>
                                      <p:tavLst>
                                        <p:tav tm="0">
                                          <p:val>
                                            <p:fltVal val="0"/>
                                          </p:val>
                                        </p:tav>
                                        <p:tav tm="100000">
                                          <p:val>
                                            <p:strVal val="#ppt_w"/>
                                          </p:val>
                                        </p:tav>
                                      </p:tavLst>
                                    </p:anim>
                                    <p:anim calcmode="lin" valueType="num">
                                      <p:cBhvr>
                                        <p:cTn id="40" dur="500" fill="hold"/>
                                        <p:tgtEl>
                                          <p:spTgt spid="115"/>
                                        </p:tgtEl>
                                        <p:attrNameLst>
                                          <p:attrName>ppt_h</p:attrName>
                                        </p:attrNameLst>
                                      </p:cBhvr>
                                      <p:tavLst>
                                        <p:tav tm="0">
                                          <p:val>
                                            <p:fltVal val="0"/>
                                          </p:val>
                                        </p:tav>
                                        <p:tav tm="100000">
                                          <p:val>
                                            <p:strVal val="#ppt_h"/>
                                          </p:val>
                                        </p:tav>
                                      </p:tavLst>
                                    </p:anim>
                                    <p:anim calcmode="lin" valueType="num">
                                      <p:cBhvr>
                                        <p:cTn id="41" dur="500" fill="hold"/>
                                        <p:tgtEl>
                                          <p:spTgt spid="115"/>
                                        </p:tgtEl>
                                        <p:attrNameLst>
                                          <p:attrName>style.rotation</p:attrName>
                                        </p:attrNameLst>
                                      </p:cBhvr>
                                      <p:tavLst>
                                        <p:tav tm="0">
                                          <p:val>
                                            <p:fltVal val="360"/>
                                          </p:val>
                                        </p:tav>
                                        <p:tav tm="100000">
                                          <p:val>
                                            <p:fltVal val="0"/>
                                          </p:val>
                                        </p:tav>
                                      </p:tavLst>
                                    </p:anim>
                                    <p:animEffect transition="in" filter="fade">
                                      <p:cBhvr>
                                        <p:cTn id="42" dur="500"/>
                                        <p:tgtEl>
                                          <p:spTgt spid="115"/>
                                        </p:tgtEl>
                                      </p:cBhvr>
                                    </p:animEffect>
                                  </p:childTnLst>
                                </p:cTn>
                              </p:par>
                            </p:childTnLst>
                          </p:cTn>
                        </p:par>
                        <p:par>
                          <p:cTn id="43" fill="hold">
                            <p:stCondLst>
                              <p:cond delay="3850"/>
                            </p:stCondLst>
                            <p:childTnLst>
                              <p:par>
                                <p:cTn id="44" presetID="2" presetClass="entr" presetSubtype="3" fill="hold" grpId="0" nodeType="afterEffect">
                                  <p:stCondLst>
                                    <p:cond delay="0"/>
                                  </p:stCondLst>
                                  <p:childTnLst>
                                    <p:set>
                                      <p:cBhvr>
                                        <p:cTn id="45" dur="1" fill="hold">
                                          <p:stCondLst>
                                            <p:cond delay="0"/>
                                          </p:stCondLst>
                                        </p:cTn>
                                        <p:tgtEl>
                                          <p:spTgt spid="116"/>
                                        </p:tgtEl>
                                        <p:attrNameLst>
                                          <p:attrName>style.visibility</p:attrName>
                                        </p:attrNameLst>
                                      </p:cBhvr>
                                      <p:to>
                                        <p:strVal val="visible"/>
                                      </p:to>
                                    </p:set>
                                    <p:anim calcmode="lin" valueType="num">
                                      <p:cBhvr additive="base">
                                        <p:cTn id="46" dur="500" fill="hold"/>
                                        <p:tgtEl>
                                          <p:spTgt spid="116"/>
                                        </p:tgtEl>
                                        <p:attrNameLst>
                                          <p:attrName>ppt_x</p:attrName>
                                        </p:attrNameLst>
                                      </p:cBhvr>
                                      <p:tavLst>
                                        <p:tav tm="0">
                                          <p:val>
                                            <p:strVal val="1+#ppt_w/2"/>
                                          </p:val>
                                        </p:tav>
                                        <p:tav tm="100000">
                                          <p:val>
                                            <p:strVal val="#ppt_x"/>
                                          </p:val>
                                        </p:tav>
                                      </p:tavLst>
                                    </p:anim>
                                    <p:anim calcmode="lin" valueType="num">
                                      <p:cBhvr additive="base">
                                        <p:cTn id="47" dur="500" fill="hold"/>
                                        <p:tgtEl>
                                          <p:spTgt spid="116"/>
                                        </p:tgtEl>
                                        <p:attrNameLst>
                                          <p:attrName>ppt_y</p:attrName>
                                        </p:attrNameLst>
                                      </p:cBhvr>
                                      <p:tavLst>
                                        <p:tav tm="0">
                                          <p:val>
                                            <p:strVal val="0-#ppt_h/2"/>
                                          </p:val>
                                        </p:tav>
                                        <p:tav tm="100000">
                                          <p:val>
                                            <p:strVal val="#ppt_y"/>
                                          </p:val>
                                        </p:tav>
                                      </p:tavLst>
                                    </p:anim>
                                  </p:childTnLst>
                                </p:cTn>
                              </p:par>
                            </p:childTnLst>
                          </p:cTn>
                        </p:par>
                        <p:par>
                          <p:cTn id="48" fill="hold">
                            <p:stCondLst>
                              <p:cond delay="4350"/>
                            </p:stCondLst>
                            <p:childTnLst>
                              <p:par>
                                <p:cTn id="49" presetID="16" presetClass="entr" presetSubtype="21"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barn(inVertical)">
                                      <p:cBhvr>
                                        <p:cTn id="51" dur="500"/>
                                        <p:tgtEl>
                                          <p:spTgt spid="118"/>
                                        </p:tgtEl>
                                      </p:cBhvr>
                                    </p:animEffect>
                                  </p:childTnLst>
                                </p:cTn>
                              </p:par>
                            </p:childTnLst>
                          </p:cTn>
                        </p:par>
                        <p:par>
                          <p:cTn id="52" fill="hold">
                            <p:stCondLst>
                              <p:cond delay="4850"/>
                            </p:stCondLst>
                            <p:childTnLst>
                              <p:par>
                                <p:cTn id="53" presetID="49" presetClass="entr" presetSubtype="0" decel="100000"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 calcmode="lin" valueType="num">
                                      <p:cBhvr>
                                        <p:cTn id="55" dur="500" fill="hold"/>
                                        <p:tgtEl>
                                          <p:spTgt spid="119"/>
                                        </p:tgtEl>
                                        <p:attrNameLst>
                                          <p:attrName>ppt_w</p:attrName>
                                        </p:attrNameLst>
                                      </p:cBhvr>
                                      <p:tavLst>
                                        <p:tav tm="0">
                                          <p:val>
                                            <p:fltVal val="0"/>
                                          </p:val>
                                        </p:tav>
                                        <p:tav tm="100000">
                                          <p:val>
                                            <p:strVal val="#ppt_w"/>
                                          </p:val>
                                        </p:tav>
                                      </p:tavLst>
                                    </p:anim>
                                    <p:anim calcmode="lin" valueType="num">
                                      <p:cBhvr>
                                        <p:cTn id="56" dur="500" fill="hold"/>
                                        <p:tgtEl>
                                          <p:spTgt spid="119"/>
                                        </p:tgtEl>
                                        <p:attrNameLst>
                                          <p:attrName>ppt_h</p:attrName>
                                        </p:attrNameLst>
                                      </p:cBhvr>
                                      <p:tavLst>
                                        <p:tav tm="0">
                                          <p:val>
                                            <p:fltVal val="0"/>
                                          </p:val>
                                        </p:tav>
                                        <p:tav tm="100000">
                                          <p:val>
                                            <p:strVal val="#ppt_h"/>
                                          </p:val>
                                        </p:tav>
                                      </p:tavLst>
                                    </p:anim>
                                    <p:anim calcmode="lin" valueType="num">
                                      <p:cBhvr>
                                        <p:cTn id="57" dur="500" fill="hold"/>
                                        <p:tgtEl>
                                          <p:spTgt spid="119"/>
                                        </p:tgtEl>
                                        <p:attrNameLst>
                                          <p:attrName>style.rotation</p:attrName>
                                        </p:attrNameLst>
                                      </p:cBhvr>
                                      <p:tavLst>
                                        <p:tav tm="0">
                                          <p:val>
                                            <p:fltVal val="360"/>
                                          </p:val>
                                        </p:tav>
                                        <p:tav tm="100000">
                                          <p:val>
                                            <p:fltVal val="0"/>
                                          </p:val>
                                        </p:tav>
                                      </p:tavLst>
                                    </p:anim>
                                    <p:animEffect transition="in" filter="fade">
                                      <p:cBhvr>
                                        <p:cTn id="58" dur="500"/>
                                        <p:tgtEl>
                                          <p:spTgt spid="119"/>
                                        </p:tgtEl>
                                      </p:cBhvr>
                                    </p:animEffect>
                                  </p:childTnLst>
                                </p:cTn>
                              </p:par>
                            </p:childTnLst>
                          </p:cTn>
                        </p:par>
                        <p:par>
                          <p:cTn id="59" fill="hold">
                            <p:stCondLst>
                              <p:cond delay="5350"/>
                            </p:stCondLst>
                            <p:childTnLst>
                              <p:par>
                                <p:cTn id="60" presetID="2" presetClass="entr" presetSubtype="2" fill="hold" grpId="0" nodeType="afterEffect">
                                  <p:stCondLst>
                                    <p:cond delay="0"/>
                                  </p:stCondLst>
                                  <p:childTnLst>
                                    <p:set>
                                      <p:cBhvr>
                                        <p:cTn id="61" dur="1" fill="hold">
                                          <p:stCondLst>
                                            <p:cond delay="0"/>
                                          </p:stCondLst>
                                        </p:cTn>
                                        <p:tgtEl>
                                          <p:spTgt spid="120"/>
                                        </p:tgtEl>
                                        <p:attrNameLst>
                                          <p:attrName>style.visibility</p:attrName>
                                        </p:attrNameLst>
                                      </p:cBhvr>
                                      <p:to>
                                        <p:strVal val="visible"/>
                                      </p:to>
                                    </p:set>
                                    <p:anim calcmode="lin" valueType="num">
                                      <p:cBhvr additive="base">
                                        <p:cTn id="62" dur="500" fill="hold"/>
                                        <p:tgtEl>
                                          <p:spTgt spid="120"/>
                                        </p:tgtEl>
                                        <p:attrNameLst>
                                          <p:attrName>ppt_x</p:attrName>
                                        </p:attrNameLst>
                                      </p:cBhvr>
                                      <p:tavLst>
                                        <p:tav tm="0">
                                          <p:val>
                                            <p:strVal val="1+#ppt_w/2"/>
                                          </p:val>
                                        </p:tav>
                                        <p:tav tm="100000">
                                          <p:val>
                                            <p:strVal val="#ppt_x"/>
                                          </p:val>
                                        </p:tav>
                                      </p:tavLst>
                                    </p:anim>
                                    <p:anim calcmode="lin" valueType="num">
                                      <p:cBhvr additive="base">
                                        <p:cTn id="63" dur="500" fill="hold"/>
                                        <p:tgtEl>
                                          <p:spTgt spid="120"/>
                                        </p:tgtEl>
                                        <p:attrNameLst>
                                          <p:attrName>ppt_y</p:attrName>
                                        </p:attrNameLst>
                                      </p:cBhvr>
                                      <p:tavLst>
                                        <p:tav tm="0">
                                          <p:val>
                                            <p:strVal val="#ppt_y"/>
                                          </p:val>
                                        </p:tav>
                                        <p:tav tm="100000">
                                          <p:val>
                                            <p:strVal val="#ppt_y"/>
                                          </p:val>
                                        </p:tav>
                                      </p:tavLst>
                                    </p:anim>
                                  </p:childTnLst>
                                </p:cTn>
                              </p:par>
                            </p:childTnLst>
                          </p:cTn>
                        </p:par>
                        <p:par>
                          <p:cTn id="64" fill="hold">
                            <p:stCondLst>
                              <p:cond delay="5850"/>
                            </p:stCondLst>
                            <p:childTnLst>
                              <p:par>
                                <p:cTn id="65" presetID="16" presetClass="entr" presetSubtype="21" fill="hold" grpId="0" nodeType="afterEffect">
                                  <p:stCondLst>
                                    <p:cond delay="0"/>
                                  </p:stCondLst>
                                  <p:childTnLst>
                                    <p:set>
                                      <p:cBhvr>
                                        <p:cTn id="66" dur="1" fill="hold">
                                          <p:stCondLst>
                                            <p:cond delay="0"/>
                                          </p:stCondLst>
                                        </p:cTn>
                                        <p:tgtEl>
                                          <p:spTgt spid="121"/>
                                        </p:tgtEl>
                                        <p:attrNameLst>
                                          <p:attrName>style.visibility</p:attrName>
                                        </p:attrNameLst>
                                      </p:cBhvr>
                                      <p:to>
                                        <p:strVal val="visible"/>
                                      </p:to>
                                    </p:set>
                                    <p:animEffect transition="in" filter="barn(inVertical)">
                                      <p:cBhvr>
                                        <p:cTn id="67" dur="500"/>
                                        <p:tgtEl>
                                          <p:spTgt spid="121"/>
                                        </p:tgtEl>
                                      </p:cBhvr>
                                    </p:animEffect>
                                  </p:childTnLst>
                                </p:cTn>
                              </p:par>
                            </p:childTnLst>
                          </p:cTn>
                        </p:par>
                        <p:par>
                          <p:cTn id="68" fill="hold">
                            <p:stCondLst>
                              <p:cond delay="6350"/>
                            </p:stCondLst>
                            <p:childTnLst>
                              <p:par>
                                <p:cTn id="69" presetID="22" presetClass="entr" presetSubtype="4"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down)">
                                      <p:cBhvr>
                                        <p:cTn id="71" dur="500"/>
                                        <p:tgtEl>
                                          <p:spTgt spid="3"/>
                                        </p:tgtEl>
                                      </p:cBhvr>
                                    </p:animEffect>
                                  </p:childTnLst>
                                </p:cTn>
                              </p:par>
                            </p:childTnLst>
                          </p:cTn>
                        </p:par>
                        <p:par>
                          <p:cTn id="72" fill="hold">
                            <p:stCondLst>
                              <p:cond delay="6850"/>
                            </p:stCondLst>
                            <p:childTnLst>
                              <p:par>
                                <p:cTn id="73" presetID="22" presetClass="entr" presetSubtype="4" fill="hold" grpId="0" nodeType="after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wipe(down)">
                                      <p:cBhvr>
                                        <p:cTn id="7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bldLvl="0" animBg="1"/>
      <p:bldP spid="114" grpId="0" bldLvl="0" animBg="1"/>
      <p:bldP spid="115" grpId="0" bldLvl="0" animBg="1"/>
      <p:bldP spid="116" grpId="0" bldLvl="0" animBg="1"/>
      <p:bldP spid="117" grpId="0"/>
      <p:bldP spid="118" grpId="0"/>
      <p:bldP spid="119" grpId="0" bldLvl="0" animBg="1"/>
      <p:bldP spid="120" grpId="0" bldLvl="0" animBg="1"/>
      <p:bldP spid="121" grpId="0"/>
      <p:bldP spid="125" grpId="0"/>
      <p:bldP spid="15" grpId="0" bldLvl="0" animBg="1"/>
      <p:bldP spid="16" grpId="0"/>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442685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文本框 10"/>
          <p:cNvSpPr txBox="1"/>
          <p:nvPr>
            <p:custDataLst>
              <p:tags r:id="rId2"/>
            </p:custDataLst>
          </p:nvPr>
        </p:nvSpPr>
        <p:spPr>
          <a:xfrm>
            <a:off x="1138249" y="3894841"/>
            <a:ext cx="2856640" cy="4108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zh-CN" altLang="en-US"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测试失败主要原因</a:t>
            </a:r>
            <a:endParaRPr kumimoji="0" lang="zh-CN" altLang="en-US"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5" name="Group 79"/>
          <p:cNvGrpSpPr/>
          <p:nvPr>
            <p:custDataLst>
              <p:tags r:id="rId3"/>
            </p:custDataLst>
          </p:nvPr>
        </p:nvGrpSpPr>
        <p:grpSpPr>
          <a:xfrm>
            <a:off x="759284" y="3964136"/>
            <a:ext cx="276224" cy="276224"/>
            <a:chOff x="1460006" y="1642203"/>
            <a:chExt cx="479425" cy="479425"/>
          </a:xfrm>
        </p:grpSpPr>
        <p:sp>
          <p:nvSpPr>
            <p:cNvPr id="6" name="Oval 8"/>
            <p:cNvSpPr>
              <a:spLocks noChangeArrowheads="1"/>
            </p:cNvSpPr>
            <p:nvPr>
              <p:custDataLst>
                <p:tags r:id="rId4"/>
              </p:custDataLst>
            </p:nvPr>
          </p:nvSpPr>
          <p:spPr bwMode="auto">
            <a:xfrm>
              <a:off x="1460006" y="1642203"/>
              <a:ext cx="479425" cy="479425"/>
            </a:xfrm>
            <a:prstGeom prst="ellipse">
              <a:avLst/>
            </a:prstGeom>
            <a:noFill/>
            <a:ln w="17463" cap="rnd">
              <a:solidFill>
                <a:schemeClr val="accent1">
                  <a:lumMod val="40000"/>
                  <a:lumOff val="6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656D7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Freeform 9"/>
            <p:cNvSpPr/>
            <p:nvPr>
              <p:custDataLst>
                <p:tags r:id="rId5"/>
              </p:custDataLst>
            </p:nvPr>
          </p:nvSpPr>
          <p:spPr bwMode="auto">
            <a:xfrm>
              <a:off x="1575894" y="1799366"/>
              <a:ext cx="247650" cy="165100"/>
            </a:xfrm>
            <a:custGeom>
              <a:avLst/>
              <a:gdLst>
                <a:gd name="T0" fmla="*/ 0 w 156"/>
                <a:gd name="T1" fmla="*/ 45 h 104"/>
                <a:gd name="T2" fmla="*/ 60 w 156"/>
                <a:gd name="T3" fmla="*/ 104 h 104"/>
                <a:gd name="T4" fmla="*/ 156 w 156"/>
                <a:gd name="T5" fmla="*/ 0 h 104"/>
              </a:gdLst>
              <a:ahLst/>
              <a:cxnLst>
                <a:cxn ang="0">
                  <a:pos x="T0" y="T1"/>
                </a:cxn>
                <a:cxn ang="0">
                  <a:pos x="T2" y="T3"/>
                </a:cxn>
                <a:cxn ang="0">
                  <a:pos x="T4" y="T5"/>
                </a:cxn>
              </a:cxnLst>
              <a:rect l="0" t="0" r="r" b="b"/>
              <a:pathLst>
                <a:path w="156" h="104">
                  <a:moveTo>
                    <a:pt x="0" y="45"/>
                  </a:moveTo>
                  <a:lnTo>
                    <a:pt x="60" y="104"/>
                  </a:lnTo>
                  <a:lnTo>
                    <a:pt x="156" y="0"/>
                  </a:lnTo>
                </a:path>
              </a:pathLst>
            </a:custGeom>
            <a:noFill/>
            <a:ln w="17463" cap="rnd">
              <a:solidFill>
                <a:schemeClr val="accent1">
                  <a:lumMod val="40000"/>
                  <a:lumOff val="6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656D7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8" name="文本框 10"/>
          <p:cNvSpPr txBox="1"/>
          <p:nvPr>
            <p:custDataLst>
              <p:tags r:id="rId6"/>
            </p:custDataLst>
          </p:nvPr>
        </p:nvSpPr>
        <p:spPr>
          <a:xfrm>
            <a:off x="1138249" y="4421367"/>
            <a:ext cx="2856640" cy="4108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zh-CN" altLang="en-US"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内存优化有待改善</a:t>
            </a:r>
            <a:endParaRPr kumimoji="0" lang="zh-CN" altLang="en-US"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9" name="Group 79"/>
          <p:cNvGrpSpPr/>
          <p:nvPr>
            <p:custDataLst>
              <p:tags r:id="rId7"/>
            </p:custDataLst>
          </p:nvPr>
        </p:nvGrpSpPr>
        <p:grpSpPr>
          <a:xfrm>
            <a:off x="759284" y="4490662"/>
            <a:ext cx="276224" cy="276224"/>
            <a:chOff x="1460006" y="1642203"/>
            <a:chExt cx="479425" cy="479425"/>
          </a:xfrm>
        </p:grpSpPr>
        <p:sp>
          <p:nvSpPr>
            <p:cNvPr id="10" name="Oval 8"/>
            <p:cNvSpPr>
              <a:spLocks noChangeArrowheads="1"/>
            </p:cNvSpPr>
            <p:nvPr>
              <p:custDataLst>
                <p:tags r:id="rId8"/>
              </p:custDataLst>
            </p:nvPr>
          </p:nvSpPr>
          <p:spPr bwMode="auto">
            <a:xfrm>
              <a:off x="1460006" y="1642203"/>
              <a:ext cx="479425" cy="479425"/>
            </a:xfrm>
            <a:prstGeom prst="ellipse">
              <a:avLst/>
            </a:prstGeom>
            <a:noFill/>
            <a:ln w="17463" cap="rnd">
              <a:solidFill>
                <a:schemeClr val="accent1">
                  <a:lumMod val="40000"/>
                  <a:lumOff val="6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656D7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Freeform 9"/>
            <p:cNvSpPr/>
            <p:nvPr>
              <p:custDataLst>
                <p:tags r:id="rId9"/>
              </p:custDataLst>
            </p:nvPr>
          </p:nvSpPr>
          <p:spPr bwMode="auto">
            <a:xfrm>
              <a:off x="1575894" y="1799366"/>
              <a:ext cx="247650" cy="165100"/>
            </a:xfrm>
            <a:custGeom>
              <a:avLst/>
              <a:gdLst>
                <a:gd name="T0" fmla="*/ 0 w 156"/>
                <a:gd name="T1" fmla="*/ 45 h 104"/>
                <a:gd name="T2" fmla="*/ 60 w 156"/>
                <a:gd name="T3" fmla="*/ 104 h 104"/>
                <a:gd name="T4" fmla="*/ 156 w 156"/>
                <a:gd name="T5" fmla="*/ 0 h 104"/>
              </a:gdLst>
              <a:ahLst/>
              <a:cxnLst>
                <a:cxn ang="0">
                  <a:pos x="T0" y="T1"/>
                </a:cxn>
                <a:cxn ang="0">
                  <a:pos x="T2" y="T3"/>
                </a:cxn>
                <a:cxn ang="0">
                  <a:pos x="T4" y="T5"/>
                </a:cxn>
              </a:cxnLst>
              <a:rect l="0" t="0" r="r" b="b"/>
              <a:pathLst>
                <a:path w="156" h="104">
                  <a:moveTo>
                    <a:pt x="0" y="45"/>
                  </a:moveTo>
                  <a:lnTo>
                    <a:pt x="60" y="104"/>
                  </a:lnTo>
                  <a:lnTo>
                    <a:pt x="156" y="0"/>
                  </a:lnTo>
                </a:path>
              </a:pathLst>
            </a:custGeom>
            <a:noFill/>
            <a:ln w="17463" cap="rnd">
              <a:solidFill>
                <a:schemeClr val="accent1">
                  <a:lumMod val="40000"/>
                  <a:lumOff val="60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656D78"/>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2" name="文本框 10"/>
          <p:cNvSpPr txBox="1"/>
          <p:nvPr>
            <p:custDataLst>
              <p:tags r:id="rId10"/>
            </p:custDataLst>
          </p:nvPr>
        </p:nvSpPr>
        <p:spPr>
          <a:xfrm>
            <a:off x="1138249" y="4947892"/>
            <a:ext cx="2856640" cy="4108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en-US" altLang="zh-CN"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 </a:t>
            </a:r>
            <a:endParaRPr kumimoji="0" lang="en-US" altLang="zh-CN" sz="1600" b="0" i="0" u="none" strike="noStrike" kern="1200" cap="none" spc="150" normalizeH="0" baseline="0" noProof="0" dirty="0">
              <a:ln>
                <a:noFill/>
              </a:ln>
              <a:solidFill>
                <a:schemeClr val="bg1">
                  <a:lumMod val="65000"/>
                </a:schemeClr>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 name="任意多边形 111"/>
          <p:cNvSpPr>
            <a:spLocks noChangeAspect="1"/>
          </p:cNvSpPr>
          <p:nvPr>
            <p:custDataLst>
              <p:tags r:id="rId11"/>
            </p:custDataLst>
          </p:nvPr>
        </p:nvSpPr>
        <p:spPr>
          <a:xfrm rot="10800000">
            <a:off x="2682875" y="1295400"/>
            <a:ext cx="958215" cy="752475"/>
          </a:xfrm>
          <a:custGeom>
            <a:avLst/>
            <a:gdLst/>
            <a:ahLst/>
            <a:cxnLst/>
            <a:rect l="l" t="t" r="r" b="b"/>
            <a:pathLst>
              <a:path w="346472" h="271909">
                <a:moveTo>
                  <a:pt x="321916" y="0"/>
                </a:moveTo>
                <a:lnTo>
                  <a:pt x="346472" y="52238"/>
                </a:lnTo>
                <a:cubicBezTo>
                  <a:pt x="321171" y="60573"/>
                  <a:pt x="303163" y="72181"/>
                  <a:pt x="292448" y="87064"/>
                </a:cubicBezTo>
                <a:cubicBezTo>
                  <a:pt x="281732" y="101947"/>
                  <a:pt x="276077" y="121741"/>
                  <a:pt x="275481" y="146447"/>
                </a:cubicBezTo>
                <a:lnTo>
                  <a:pt x="336203" y="146447"/>
                </a:lnTo>
                <a:lnTo>
                  <a:pt x="336203" y="271909"/>
                </a:lnTo>
                <a:lnTo>
                  <a:pt x="210741" y="271909"/>
                </a:lnTo>
                <a:lnTo>
                  <a:pt x="210741" y="181719"/>
                </a:lnTo>
                <a:cubicBezTo>
                  <a:pt x="210741" y="145405"/>
                  <a:pt x="213866" y="116830"/>
                  <a:pt x="220117" y="95994"/>
                </a:cubicBezTo>
                <a:cubicBezTo>
                  <a:pt x="226368" y="75158"/>
                  <a:pt x="238200" y="56331"/>
                  <a:pt x="255613" y="39514"/>
                </a:cubicBezTo>
                <a:cubicBezTo>
                  <a:pt x="273026" y="22696"/>
                  <a:pt x="295126" y="9525"/>
                  <a:pt x="321916" y="0"/>
                </a:cubicBezTo>
                <a:close/>
                <a:moveTo>
                  <a:pt x="111175" y="0"/>
                </a:moveTo>
                <a:lnTo>
                  <a:pt x="135732" y="52238"/>
                </a:lnTo>
                <a:cubicBezTo>
                  <a:pt x="110728" y="60573"/>
                  <a:pt x="92795" y="72181"/>
                  <a:pt x="81930" y="87064"/>
                </a:cubicBezTo>
                <a:cubicBezTo>
                  <a:pt x="71066" y="101947"/>
                  <a:pt x="65485" y="121741"/>
                  <a:pt x="65187" y="146447"/>
                </a:cubicBezTo>
                <a:lnTo>
                  <a:pt x="125462" y="146447"/>
                </a:lnTo>
                <a:lnTo>
                  <a:pt x="125462" y="271909"/>
                </a:lnTo>
                <a:lnTo>
                  <a:pt x="0" y="271909"/>
                </a:lnTo>
                <a:lnTo>
                  <a:pt x="0" y="181719"/>
                </a:lnTo>
                <a:cubicBezTo>
                  <a:pt x="0" y="145405"/>
                  <a:pt x="3200" y="116830"/>
                  <a:pt x="9600" y="95994"/>
                </a:cubicBezTo>
                <a:cubicBezTo>
                  <a:pt x="15999" y="75158"/>
                  <a:pt x="27906" y="56331"/>
                  <a:pt x="45319" y="39514"/>
                </a:cubicBezTo>
                <a:cubicBezTo>
                  <a:pt x="62731" y="22696"/>
                  <a:pt x="84684" y="9525"/>
                  <a:pt x="111175" y="0"/>
                </a:cubicBezTo>
                <a:close/>
              </a:path>
            </a:pathLst>
          </a:cu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TextBox 16"/>
          <p:cNvSpPr txBox="1"/>
          <p:nvPr>
            <p:custDataLst>
              <p:tags r:id="rId12"/>
            </p:custDataLst>
          </p:nvPr>
        </p:nvSpPr>
        <p:spPr>
          <a:xfrm>
            <a:off x="675640" y="1469390"/>
            <a:ext cx="2792730" cy="1661795"/>
          </a:xfrm>
          <a:prstGeom prst="rect">
            <a:avLst/>
          </a:prstGeom>
          <a:noFill/>
        </p:spPr>
        <p:txBody>
          <a:bodyPr wrap="square" lIns="0" tIns="0" rIns="0" bIns="0" rtlCol="0">
            <a:spAutoFit/>
          </a:bodyPr>
          <a:lstStyle/>
          <a:p>
            <a:pPr algn="ctr" defTabSz="1219200"/>
            <a:r>
              <a:rPr lang="zh-CN" altLang="en-US" sz="36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测试失败主要问题分布以及问题分析</a:t>
            </a:r>
            <a:endParaRPr lang="zh-CN" altLang="en-US" sz="36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9" name="ValueBack1"/>
          <p:cNvSpPr/>
          <p:nvPr>
            <p:custDataLst>
              <p:tags r:id="rId13"/>
            </p:custDataLst>
          </p:nvPr>
        </p:nvSpPr>
        <p:spPr>
          <a:xfrm>
            <a:off x="5960681" y="2034898"/>
            <a:ext cx="1769753" cy="1769753"/>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charset="-122"/>
              <a:cs typeface="+mn-cs"/>
            </a:endParaRPr>
          </a:p>
        </p:txBody>
      </p:sp>
      <p:sp>
        <p:nvSpPr>
          <p:cNvPr id="20" name="ValueBack2"/>
          <p:cNvSpPr/>
          <p:nvPr>
            <p:custDataLst>
              <p:tags r:id="rId14"/>
            </p:custDataLst>
          </p:nvPr>
        </p:nvSpPr>
        <p:spPr>
          <a:xfrm>
            <a:off x="8840719" y="2037953"/>
            <a:ext cx="1769753" cy="176975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charset="-122"/>
              <a:cs typeface="+mn-cs"/>
            </a:endParaRPr>
          </a:p>
        </p:txBody>
      </p:sp>
      <p:sp>
        <p:nvSpPr>
          <p:cNvPr id="29" name="ExtraShape1"/>
          <p:cNvSpPr/>
          <p:nvPr>
            <p:custDataLst>
              <p:tags r:id="rId15"/>
            </p:custDataLst>
          </p:nvPr>
        </p:nvSpPr>
        <p:spPr>
          <a:xfrm>
            <a:off x="5770536" y="1844161"/>
            <a:ext cx="2157336" cy="2157337"/>
          </a:xfrm>
          <a:prstGeom prst="arc">
            <a:avLst>
              <a:gd name="adj1" fmla="val 16200000"/>
              <a:gd name="adj2" fmla="val 16167190"/>
            </a:avLst>
          </a:prstGeom>
          <a:noFill/>
          <a:ln w="12700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cxnSp>
        <p:nvCxnSpPr>
          <p:cNvPr id="30" name="ExtraShape1"/>
          <p:cNvCxnSpPr/>
          <p:nvPr>
            <p:custDataLst>
              <p:tags r:id="rId16"/>
            </p:custDataLst>
          </p:nvPr>
        </p:nvCxnSpPr>
        <p:spPr>
          <a:xfrm>
            <a:off x="5133523" y="2913288"/>
            <a:ext cx="562747" cy="0"/>
          </a:xfrm>
          <a:prstGeom prst="line">
            <a:avLst/>
          </a:prstGeom>
          <a:ln w="1270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ExtraShape2"/>
          <p:cNvSpPr/>
          <p:nvPr>
            <p:custDataLst>
              <p:tags r:id="rId17"/>
            </p:custDataLst>
          </p:nvPr>
        </p:nvSpPr>
        <p:spPr>
          <a:xfrm flipH="1">
            <a:off x="8659628" y="1844161"/>
            <a:ext cx="2157336" cy="2157337"/>
          </a:xfrm>
          <a:prstGeom prst="arc">
            <a:avLst>
              <a:gd name="adj1" fmla="val 16200000"/>
              <a:gd name="adj2" fmla="val 16167190"/>
            </a:avLst>
          </a:prstGeom>
          <a:noFill/>
          <a:ln w="12700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cxnSp>
        <p:nvCxnSpPr>
          <p:cNvPr id="32" name="ExtraShape2"/>
          <p:cNvCxnSpPr/>
          <p:nvPr>
            <p:custDataLst>
              <p:tags r:id="rId18"/>
            </p:custDataLst>
          </p:nvPr>
        </p:nvCxnSpPr>
        <p:spPr>
          <a:xfrm flipH="1">
            <a:off x="10891230" y="2913288"/>
            <a:ext cx="562747" cy="0"/>
          </a:xfrm>
          <a:prstGeom prst="line">
            <a:avLst/>
          </a:prstGeom>
          <a:ln w="1270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ExtraShape"/>
          <p:cNvSpPr/>
          <p:nvPr>
            <p:custDataLst>
              <p:tags r:id="rId19"/>
            </p:custDataLst>
          </p:nvPr>
        </p:nvSpPr>
        <p:spPr>
          <a:xfrm rot="19125444">
            <a:off x="7767034" y="2646531"/>
            <a:ext cx="1022087" cy="1022087"/>
          </a:xfrm>
          <a:prstGeom prst="arc">
            <a:avLst/>
          </a:prstGeom>
          <a:noFill/>
          <a:ln w="1270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sp>
        <p:nvSpPr>
          <p:cNvPr id="34" name="ValueText1"/>
          <p:cNvSpPr txBox="1"/>
          <p:nvPr>
            <p:custDataLst>
              <p:tags r:id="rId20"/>
            </p:custDataLst>
          </p:nvPr>
        </p:nvSpPr>
        <p:spPr>
          <a:xfrm>
            <a:off x="6070939" y="4294805"/>
            <a:ext cx="1944000" cy="949036"/>
          </a:xfrm>
          <a:prstGeom prst="rect">
            <a:avLst/>
          </a:prstGeom>
          <a:noFill/>
          <a:ln w="12700" cap="flat">
            <a:noFill/>
            <a:miter lim="400000"/>
          </a:ln>
          <a:effectLst/>
        </p:spPr>
        <p:txBody>
          <a:bodyPr wrap="square" lIns="90000" tIns="46800" rIns="90000" bIns="0" numCol="1" anchor="b" anchorCtr="0">
            <a:normAutofit lnSpcReduction="20000"/>
          </a:bodyPr>
          <a:lstStyle>
            <a:defPPr>
              <a:defRPr lang="zh-CN"/>
            </a:defPPr>
            <a:lvl1pPr marR="0" lvl="0" indent="0" fontAlgn="auto">
              <a:lnSpc>
                <a:spcPct val="100000"/>
              </a:lnSpc>
              <a:spcBef>
                <a:spcPts val="0"/>
              </a:spcBef>
              <a:spcAft>
                <a:spcPts val="0"/>
              </a:spcAft>
              <a:buClrTx/>
              <a:buSzTx/>
              <a:buFontTx/>
              <a:buNone/>
              <a:defRPr kumimoji="0" sz="3200" b="1" i="0" u="none" strike="noStrike" cap="none" spc="0" normalizeH="0" baseline="0">
                <a:ln>
                  <a:noFill/>
                </a:ln>
                <a:solidFill>
                  <a:schemeClr val="accent2"/>
                </a:solidFill>
                <a:effectLst/>
                <a:uLnTx/>
                <a:uFillTx/>
                <a:latin typeface="微软雅黑" panose="020B0503020204020204" pitchFamily="34" charset="-122"/>
                <a:ea typeface="微软雅黑" panose="020B0503020204020204" pitchFamily="34" charset="-122"/>
                <a:cs typeface="+mn-ea"/>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rPr>
              <a:t>60%</a:t>
            </a:r>
            <a:endParaRPr kumimoji="0" lang="en-US" altLang="zh-CN" sz="6000" b="1"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endParaRPr>
          </a:p>
        </p:txBody>
      </p:sp>
      <p:sp>
        <p:nvSpPr>
          <p:cNvPr id="38" name="矩形 37"/>
          <p:cNvSpPr/>
          <p:nvPr>
            <p:custDataLst>
              <p:tags r:id="rId21"/>
            </p:custDataLst>
          </p:nvPr>
        </p:nvSpPr>
        <p:spPr>
          <a:xfrm>
            <a:off x="6070941" y="5282219"/>
            <a:ext cx="194400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AppCrash</a:t>
            </a:r>
            <a:br>
              <a:rPr kumimoji="0" lang="en-US" altLang="zh-CN" sz="24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br>
            <a:r>
              <a:rPr kumimoji="0" lang="zh-CN" altLang="en-US" sz="24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安装失败</a:t>
            </a:r>
            <a:endParaRPr kumimoji="0" lang="zh-CN" altLang="en-US" sz="24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endParaRPr>
          </a:p>
        </p:txBody>
      </p:sp>
      <p:cxnSp>
        <p:nvCxnSpPr>
          <p:cNvPr id="54" name="Straight Connector 279"/>
          <p:cNvCxnSpPr/>
          <p:nvPr>
            <p:custDataLst>
              <p:tags r:id="rId22"/>
            </p:custDataLst>
          </p:nvPr>
        </p:nvCxnSpPr>
        <p:spPr>
          <a:xfrm flipV="1">
            <a:off x="6036721" y="4540680"/>
            <a:ext cx="16261" cy="1011692"/>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23"/>
            </p:custDataLst>
          </p:nvPr>
        </p:nvSpPr>
        <p:spPr>
          <a:xfrm>
            <a:off x="8977293" y="5293649"/>
            <a:ext cx="1944000" cy="8299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严重</a:t>
            </a:r>
            <a:r>
              <a:rPr kumimoji="0" lang="zh-CN" altLang="en-US" sz="28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t>崩溃</a:t>
            </a:r>
            <a:br>
              <a:rPr kumimoji="0" lang="zh-CN" altLang="en-US" sz="20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rPr>
            </a:br>
            <a:endParaRPr kumimoji="0" lang="zh-CN" altLang="en-US" sz="2000" b="1" i="0" u="none" strike="noStrike" kern="1200" cap="none" spc="150" normalizeH="0" baseline="0" noProof="0">
              <a:solidFill>
                <a:schemeClr val="tx1"/>
              </a:solidFill>
              <a:effectLst>
                <a:outerShdw blurRad="38100" dist="19050" dir="2700000" algn="tl" rotWithShape="0">
                  <a:schemeClr val="dk1">
                    <a:alpha val="40000"/>
                  </a:schemeClr>
                </a:outerShdw>
              </a:effectLst>
              <a:uLnTx/>
              <a:uFillTx/>
              <a:latin typeface="微软雅黑" panose="020B0503020204020204" pitchFamily="34" charset="-122"/>
              <a:ea typeface="微软雅黑" panose="020B0503020204020204" pitchFamily="34" charset="-122"/>
              <a:cs typeface="+mn-cs"/>
            </a:endParaRPr>
          </a:p>
        </p:txBody>
      </p:sp>
      <p:sp>
        <p:nvSpPr>
          <p:cNvPr id="41" name="TextBox 51"/>
          <p:cNvSpPr txBox="1"/>
          <p:nvPr>
            <p:custDataLst>
              <p:tags r:id="rId24"/>
            </p:custDataLst>
          </p:nvPr>
        </p:nvSpPr>
        <p:spPr>
          <a:xfrm>
            <a:off x="8977291" y="4294805"/>
            <a:ext cx="1944000" cy="949036"/>
          </a:xfrm>
          <a:prstGeom prst="rect">
            <a:avLst/>
          </a:prstGeom>
          <a:noFill/>
          <a:ln w="12700" cap="flat">
            <a:noFill/>
            <a:miter lim="400000"/>
          </a:ln>
          <a:effectLst/>
        </p:spPr>
        <p:txBody>
          <a:bodyPr wrap="square" lIns="90000" tIns="46800" rIns="90000" bIns="0" numCol="1" anchor="b" anchorCtr="0">
            <a:normAutofit lnSpcReduction="20000"/>
          </a:bodyPr>
          <a:lstStyle>
            <a:defPPr>
              <a:defRPr lang="zh-CN"/>
            </a:defPPr>
            <a:lvl1pPr marR="0" lvl="0" indent="0" algn="ctr" fontAlgn="auto">
              <a:lnSpc>
                <a:spcPct val="100000"/>
              </a:lnSpc>
              <a:spcBef>
                <a:spcPts val="0"/>
              </a:spcBef>
              <a:spcAft>
                <a:spcPts val="0"/>
              </a:spcAft>
              <a:buClrTx/>
              <a:buSzTx/>
              <a:buFontTx/>
              <a:buNone/>
              <a:defRPr kumimoji="0" sz="6000" b="1" i="0" u="none" strike="noStrike" cap="none" spc="0" normalizeH="0" baseline="0">
                <a:ln>
                  <a:noFill/>
                </a:ln>
                <a:solidFill>
                  <a:schemeClr val="accent1"/>
                </a:solidFill>
                <a:effectLst/>
                <a:uLnTx/>
                <a:uFillTx/>
                <a:latin typeface="Impact" panose="020B0806030902050204" pitchFamily="34" charset="0"/>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a:ln>
                  <a:noFill/>
                </a:ln>
                <a:solidFill>
                  <a:schemeClr val="accent2"/>
                </a:solidFill>
                <a:effectLst/>
                <a:uLnTx/>
                <a:uFillTx/>
                <a:latin typeface="Impact" panose="020B0806030902050204" pitchFamily="34" charset="0"/>
                <a:ea typeface="微软雅黑" panose="020B0503020204020204" pitchFamily="34" charset="-122"/>
                <a:sym typeface="Arial" panose="020B0604020202020204" pitchFamily="34" charset="0"/>
              </a:rPr>
              <a:t>75%</a:t>
            </a:r>
            <a:endParaRPr kumimoji="0" lang="en-US" altLang="zh-CN" b="1" i="0" u="none" strike="noStrike" kern="1200" cap="none" spc="0" normalizeH="0" baseline="0" noProof="0">
              <a:ln>
                <a:noFill/>
              </a:ln>
              <a:solidFill>
                <a:schemeClr val="accent2"/>
              </a:solidFill>
              <a:effectLst/>
              <a:uLnTx/>
              <a:uFillTx/>
              <a:latin typeface="Impact" panose="020B0806030902050204" pitchFamily="34" charset="0"/>
              <a:ea typeface="微软雅黑" panose="020B0503020204020204" pitchFamily="34" charset="-122"/>
              <a:sym typeface="Arial" panose="020B0604020202020204" pitchFamily="34" charset="0"/>
            </a:endParaRPr>
          </a:p>
        </p:txBody>
      </p:sp>
      <p:cxnSp>
        <p:nvCxnSpPr>
          <p:cNvPr id="58" name="Straight Connector 279"/>
          <p:cNvCxnSpPr/>
          <p:nvPr>
            <p:custDataLst>
              <p:tags r:id="rId25"/>
            </p:custDataLst>
          </p:nvPr>
        </p:nvCxnSpPr>
        <p:spPr>
          <a:xfrm flipV="1">
            <a:off x="8908554" y="4540082"/>
            <a:ext cx="0" cy="1012889"/>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7" name="PA-组合 26"/>
          <p:cNvGrpSpPr/>
          <p:nvPr>
            <p:custDataLst>
              <p:tags r:id="rId26"/>
            </p:custDataLst>
          </p:nvPr>
        </p:nvGrpSpPr>
        <p:grpSpPr>
          <a:xfrm>
            <a:off x="5481320" y="2034540"/>
            <a:ext cx="2683510" cy="1769110"/>
            <a:chOff x="8632" y="3204"/>
            <a:chExt cx="4226" cy="2786"/>
          </a:xfrm>
        </p:grpSpPr>
        <p:grpSp>
          <p:nvGrpSpPr>
            <p:cNvPr id="18" name="PA-组合 17"/>
            <p:cNvGrpSpPr/>
            <p:nvPr>
              <p:custDataLst>
                <p:tags r:id="rId27"/>
              </p:custDataLst>
            </p:nvPr>
          </p:nvGrpSpPr>
          <p:grpSpPr>
            <a:xfrm>
              <a:off x="8632" y="3204"/>
              <a:ext cx="3547" cy="2787"/>
              <a:chOff x="8632" y="3204"/>
              <a:chExt cx="3547" cy="2787"/>
            </a:xfrm>
          </p:grpSpPr>
          <p:sp>
            <p:nvSpPr>
              <p:cNvPr id="21" name="PA-ValueShape1"/>
              <p:cNvSpPr/>
              <p:nvPr>
                <p:custDataLst>
                  <p:tags r:id="rId28"/>
                </p:custDataLst>
              </p:nvPr>
            </p:nvSpPr>
            <p:spPr>
              <a:xfrm>
                <a:off x="9393" y="3205"/>
                <a:ext cx="2787" cy="2787"/>
              </a:xfrm>
              <a:prstGeom prst="pie">
                <a:avLst>
                  <a:gd name="adj1" fmla="val 16200000"/>
                  <a:gd name="adj2" fmla="val 7560000"/>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sp>
            <p:nvSpPr>
              <p:cNvPr id="16" name="PA-任意多边形 15"/>
              <p:cNvSpPr/>
              <p:nvPr>
                <p:custDataLst>
                  <p:tags r:id="rId29"/>
                </p:custDataLst>
              </p:nvPr>
            </p:nvSpPr>
            <p:spPr>
              <a:xfrm>
                <a:off x="8632" y="3204"/>
                <a:ext cx="3547" cy="2787"/>
              </a:xfrm>
              <a:custGeom>
                <a:avLst/>
                <a:gdLst>
                  <a:gd name="connisteX0" fmla="*/ 0 w 2252345"/>
                  <a:gd name="connsiteY0" fmla="*/ 0 h 1769745"/>
                  <a:gd name="connisteX1" fmla="*/ 2252345 w 2252345"/>
                  <a:gd name="connsiteY1" fmla="*/ 0 h 1769745"/>
                  <a:gd name="connisteX2" fmla="*/ 2252345 w 2252345"/>
                  <a:gd name="connsiteY2" fmla="*/ 1769745 h 1769745"/>
                  <a:gd name="connisteX3" fmla="*/ 0 w 2252345"/>
                  <a:gd name="connsiteY3" fmla="*/ 1769745 h 1769745"/>
                  <a:gd name="connisteX4" fmla="*/ 0 w 2252345"/>
                  <a:gd name="connsiteY4" fmla="*/ 0 h 176974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252345" h="1769745">
                    <a:moveTo>
                      <a:pt x="0" y="0"/>
                    </a:moveTo>
                    <a:lnTo>
                      <a:pt x="2252345" y="0"/>
                    </a:lnTo>
                    <a:lnTo>
                      <a:pt x="2252345" y="1769745"/>
                    </a:lnTo>
                    <a:lnTo>
                      <a:pt x="0" y="1769745"/>
                    </a:lnTo>
                    <a:lnTo>
                      <a:pt x="0" y="0"/>
                    </a:lnTo>
                    <a:close/>
                  </a:path>
                </a:pathLst>
              </a:custGeom>
            </p:spPr>
          </p:sp>
        </p:grpSp>
        <p:sp>
          <p:nvSpPr>
            <p:cNvPr id="23" name="PA-任意多边形 22"/>
            <p:cNvSpPr/>
            <p:nvPr>
              <p:custDataLst>
                <p:tags r:id="rId30"/>
              </p:custDataLst>
            </p:nvPr>
          </p:nvSpPr>
          <p:spPr>
            <a:xfrm>
              <a:off x="8632" y="3204"/>
              <a:ext cx="4227" cy="2787"/>
            </a:xfrm>
            <a:custGeom>
              <a:avLst/>
              <a:gdLst>
                <a:gd name="connisteX0" fmla="*/ 0 w 2684145"/>
                <a:gd name="connsiteY0" fmla="*/ 0 h 1769745"/>
                <a:gd name="connisteX1" fmla="*/ 2684145 w 2684145"/>
                <a:gd name="connsiteY1" fmla="*/ 0 h 1769745"/>
                <a:gd name="connisteX2" fmla="*/ 2684145 w 2684145"/>
                <a:gd name="connsiteY2" fmla="*/ 1769745 h 1769745"/>
                <a:gd name="connisteX3" fmla="*/ 0 w 2684145"/>
                <a:gd name="connsiteY3" fmla="*/ 1769745 h 1769745"/>
                <a:gd name="connisteX4" fmla="*/ 0 w 2684145"/>
                <a:gd name="connsiteY4" fmla="*/ 0 h 176974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684145" h="1769745">
                  <a:moveTo>
                    <a:pt x="0" y="0"/>
                  </a:moveTo>
                  <a:lnTo>
                    <a:pt x="2684145" y="0"/>
                  </a:lnTo>
                  <a:lnTo>
                    <a:pt x="2684145" y="1769745"/>
                  </a:lnTo>
                  <a:lnTo>
                    <a:pt x="0" y="1769745"/>
                  </a:lnTo>
                  <a:lnTo>
                    <a:pt x="0" y="0"/>
                  </a:lnTo>
                  <a:close/>
                </a:path>
              </a:pathLst>
            </a:custGeom>
          </p:spPr>
        </p:sp>
      </p:grpSp>
      <p:grpSp>
        <p:nvGrpSpPr>
          <p:cNvPr id="36" name="PA-组合 35"/>
          <p:cNvGrpSpPr/>
          <p:nvPr>
            <p:custDataLst>
              <p:tags r:id="rId31"/>
            </p:custDataLst>
          </p:nvPr>
        </p:nvGrpSpPr>
        <p:grpSpPr>
          <a:xfrm>
            <a:off x="8827770" y="2037715"/>
            <a:ext cx="1794510" cy="1769110"/>
            <a:chOff x="13902" y="3209"/>
            <a:chExt cx="2826" cy="2786"/>
          </a:xfrm>
        </p:grpSpPr>
        <p:sp>
          <p:nvSpPr>
            <p:cNvPr id="22" name="PA-ValueShape2"/>
            <p:cNvSpPr/>
            <p:nvPr>
              <p:custDataLst>
                <p:tags r:id="rId32"/>
              </p:custDataLst>
            </p:nvPr>
          </p:nvSpPr>
          <p:spPr>
            <a:xfrm>
              <a:off x="13942" y="3209"/>
              <a:ext cx="2787" cy="2787"/>
            </a:xfrm>
            <a:prstGeom prst="pie">
              <a:avLst>
                <a:gd name="adj1" fmla="val 16200000"/>
                <a:gd name="adj2" fmla="val 10800000"/>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等线" panose="02010600030101010101" charset="-122"/>
                <a:cs typeface="+mn-cs"/>
              </a:endParaRPr>
            </a:p>
          </p:txBody>
        </p:sp>
        <p:sp>
          <p:nvSpPr>
            <p:cNvPr id="28" name="PA-任意多边形 27"/>
            <p:cNvSpPr/>
            <p:nvPr>
              <p:custDataLst>
                <p:tags r:id="rId33"/>
              </p:custDataLst>
            </p:nvPr>
          </p:nvSpPr>
          <p:spPr>
            <a:xfrm>
              <a:off x="13902" y="3209"/>
              <a:ext cx="2827" cy="2787"/>
            </a:xfrm>
            <a:custGeom>
              <a:avLst/>
              <a:gdLst>
                <a:gd name="connisteX0" fmla="*/ 0 w 1795145"/>
                <a:gd name="connsiteY0" fmla="*/ 0 h 1769745"/>
                <a:gd name="connisteX1" fmla="*/ 1795145 w 1795145"/>
                <a:gd name="connsiteY1" fmla="*/ 0 h 1769745"/>
                <a:gd name="connisteX2" fmla="*/ 1795145 w 1795145"/>
                <a:gd name="connsiteY2" fmla="*/ 1769745 h 1769745"/>
                <a:gd name="connisteX3" fmla="*/ 0 w 1795145"/>
                <a:gd name="connsiteY3" fmla="*/ 1769745 h 1769745"/>
                <a:gd name="connisteX4" fmla="*/ 0 w 1795145"/>
                <a:gd name="connsiteY4" fmla="*/ 0 h 176974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795145" h="1769745">
                  <a:moveTo>
                    <a:pt x="0" y="0"/>
                  </a:moveTo>
                  <a:lnTo>
                    <a:pt x="1795145" y="0"/>
                  </a:lnTo>
                  <a:lnTo>
                    <a:pt x="1795145" y="1769745"/>
                  </a:lnTo>
                  <a:lnTo>
                    <a:pt x="0" y="1769745"/>
                  </a:lnTo>
                  <a:lnTo>
                    <a:pt x="0" y="0"/>
                  </a:lnTo>
                  <a:close/>
                </a:path>
              </a:pathLst>
            </a:custGeom>
          </p:spPr>
        </p:sp>
      </p:grpSp>
    </p:spTree>
    <p:custDataLst>
      <p:tags r:id="rId3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3333" fill="hold">
                                          <p:stCondLst>
                                            <p:cond delay="0"/>
                                          </p:stCondLst>
                                        </p:cTn>
                                        <p:tgtEl>
                                          <p:spTgt spid="27"/>
                                        </p:tgtEl>
                                        <p:attrNameLst>
                                          <p:attrName>style.visibility</p:attrName>
                                        </p:attrNameLst>
                                      </p:cBhvr>
                                      <p:to>
                                        <p:strVal val="visible"/>
                                      </p:to>
                                    </p:set>
                                    <p:animEffect transition="in" filter="wheel(1)">
                                      <p:cBhvr>
                                        <p:cTn id="7" dur="3333"/>
                                        <p:tgtEl>
                                          <p:spTgt spid="27"/>
                                        </p:tgtEl>
                                      </p:cBhvr>
                                    </p:animEffect>
                                  </p:childTnLst>
                                </p:cTn>
                              </p:par>
                              <p:par>
                                <p:cTn id="8" presetID="1" presetClass="entr" presetSubtype="0" fill="hold" grpId="1" nodeType="withEffect">
                                  <p:stCondLst>
                                    <p:cond delay="0"/>
                                  </p:stCondLst>
                                  <p:childTnLst>
                                    <p:set>
                                      <p:cBhvr>
                                        <p:cTn id="9" dur="2000" fill="hold">
                                          <p:stCondLst>
                                            <p:cond delay="0"/>
                                          </p:stCondLst>
                                        </p:cTn>
                                        <p:tgtEl>
                                          <p:spTgt spid="34"/>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0" dur="2000" fill="hold"/>
                                              <p:tgtEl>
                                                <p:spTgt spid="34"/>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2667" fill="hold">
                                          <p:stCondLst>
                                            <p:cond delay="0"/>
                                          </p:stCondLst>
                                        </p:cTn>
                                        <p:tgtEl>
                                          <p:spTgt spid="36"/>
                                        </p:tgtEl>
                                        <p:attrNameLst>
                                          <p:attrName>style.visibility</p:attrName>
                                        </p:attrNameLst>
                                      </p:cBhvr>
                                      <p:to>
                                        <p:strVal val="visible"/>
                                      </p:to>
                                    </p:set>
                                    <p:animEffect transition="in" filter="wheel(1)">
                                      <p:cBhvr>
                                        <p:cTn id="15" dur="2667"/>
                                        <p:tgtEl>
                                          <p:spTgt spid="36"/>
                                        </p:tgtEl>
                                      </p:cBhvr>
                                    </p:animEffect>
                                  </p:childTnLst>
                                </p:cTn>
                              </p:par>
                              <p:par>
                                <p:cTn id="16" presetID="1" presetClass="entr" presetSubtype="0" fill="hold" grpId="1" nodeType="withEffect">
                                  <p:stCondLst>
                                    <p:cond delay="0"/>
                                  </p:stCondLst>
                                  <p:childTnLst>
                                    <p:set>
                                      <p:cBhvr>
                                        <p:cTn id="17" dur="2000" fill="hold">
                                          <p:stCondLst>
                                            <p:cond delay="0"/>
                                          </p:stCondLst>
                                        </p:cTn>
                                        <p:tgtEl>
                                          <p:spTgt spid="4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8" dur="2000" fill="hold"/>
                                              <p:tgtEl>
                                                <p:spTgt spid="41"/>
                                              </p:tgtEl>
                                              <p:attrNameLst>
                                                <p:attrName>num.show</p:attrName>
                                              </p:attrNameLst>
                                            </p:cBhvr>
                                            <p:tavLst>
                                              <p:tav tm="0">
                                                <p:val>
                                                  <p:fltVal val="0"/>
                                                </p:val>
                                              </p:tav>
                                              <p:tav tm="100000">
                                                <p:val>
                                                  <p:strVal val="#ppt_v"/>
                                                </p:val>
                                              </p:tav>
                                            </p:tavLst>
                                          </p:anim>
                                        </wppc:dynamicDigit>
                                      </p:ext>
                                    </p:extLs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34" grpId="1" bldLvl="0" animBg="1"/>
      <p:bldP spid="41"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
            <a:ext cx="3720973" cy="6856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67168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670" y="1671687"/>
            <a:ext cx="3740032"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28213"/>
            </a:xfrm>
            <a:prstGeom prst="rect">
              <a:avLst/>
            </a:prstGeom>
          </p:spPr>
          <p:txBody>
            <a:bodyPr wrap="square" lIns="121897" tIns="60948" rIns="121897" bIns="60948">
              <a:spAutoFit/>
            </a:bodyPr>
            <a:lstStyle/>
            <a:p>
              <a:pPr defTabSz="1219200">
                <a:defRPr/>
              </a:pP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工作概述</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8615" y="2507705"/>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801" y="2507705"/>
            <a:ext cx="3740032"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主要功能模块介绍</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15" y="3393097"/>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670" y="3393095"/>
            <a:ext cx="3740032"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79" name="圆角矩形 78"/>
          <p:cNvSpPr/>
          <p:nvPr/>
        </p:nvSpPr>
        <p:spPr>
          <a:xfrm>
            <a:off x="5788615" y="427750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670" y="4277505"/>
            <a:ext cx="3740032"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28214"/>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用户体验和改进计划</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87" name="TextBox 86"/>
          <p:cNvSpPr txBox="1"/>
          <p:nvPr/>
        </p:nvSpPr>
        <p:spPr>
          <a:xfrm>
            <a:off x="338359" y="2219405"/>
            <a:ext cx="2805024" cy="2338032"/>
          </a:xfrm>
          <a:prstGeom prst="rect">
            <a:avLst/>
          </a:prstGeom>
          <a:noFill/>
        </p:spPr>
        <p:txBody>
          <a:bodyPr wrap="square" lIns="121817" tIns="60906" rIns="121817" bIns="60906">
            <a:spAutoFit/>
          </a:bodyPr>
          <a:lstStyle/>
          <a:p>
            <a:pPr algn="r" defTabSz="1219200">
              <a:defRPr/>
            </a:pPr>
            <a:r>
              <a:rPr lang="zh-CN" altLang="en-US" sz="4800" b="1" spc="200">
                <a:solidFill>
                  <a:prstClr val="white"/>
                </a:solidFill>
                <a:latin typeface="微软雅黑" panose="020B0503020204020204" pitchFamily="34" charset="-122"/>
                <a:ea typeface="微软雅黑" panose="020B0503020204020204" pitchFamily="34" charset="-122"/>
              </a:rPr>
              <a:t>目录 </a:t>
            </a:r>
            <a:endParaRPr lang="zh-CN" altLang="en-US" sz="4800" b="1" spc="200">
              <a:solidFill>
                <a:prstClr val="white"/>
              </a:solidFill>
              <a:latin typeface="微软雅黑" panose="020B0503020204020204" pitchFamily="34" charset="-122"/>
              <a:ea typeface="微软雅黑" panose="020B0503020204020204" pitchFamily="34" charset="-122"/>
            </a:endParaRPr>
          </a:p>
          <a:p>
            <a:pPr algn="r" defTabSz="1219200">
              <a:defRPr/>
            </a:pPr>
            <a:r>
              <a:rPr lang="en-US" altLang="zh-CN" sz="4800" b="1" spc="200">
                <a:solidFill>
                  <a:prstClr val="white"/>
                </a:solidFill>
                <a:latin typeface="微软雅黑" panose="020B0503020204020204" pitchFamily="34" charset="-122"/>
                <a:ea typeface="微软雅黑" panose="020B0503020204020204" pitchFamily="34" charset="-122"/>
              </a:rPr>
              <a:t>CONTENTS</a:t>
            </a:r>
            <a:endParaRPr lang="zh-CN" altLang="en-US" sz="3200" b="1" spc="200" dirty="0">
              <a:solidFill>
                <a:prstClr val="white"/>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596408" y="4193453"/>
            <a:ext cx="575764" cy="67903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圆角矩形 3"/>
          <p:cNvSpPr/>
          <p:nvPr/>
        </p:nvSpPr>
        <p:spPr>
          <a:xfrm>
            <a:off x="5788615" y="165517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69670" y="1655177"/>
            <a:ext cx="3740032" cy="511238"/>
            <a:chOff x="6339097" y="1573726"/>
            <a:chExt cx="3744416" cy="511504"/>
          </a:xfrm>
        </p:grpSpPr>
        <p:sp>
          <p:nvSpPr>
            <p:cNvPr id="6" name="圆角矩形 5"/>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 name="矩形 6"/>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创新点和</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可用性</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圆角矩形 11"/>
          <p:cNvSpPr/>
          <p:nvPr/>
        </p:nvSpPr>
        <p:spPr>
          <a:xfrm>
            <a:off x="5788615" y="516926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sz="360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3" name="组合 12"/>
          <p:cNvGrpSpPr/>
          <p:nvPr/>
        </p:nvGrpSpPr>
        <p:grpSpPr>
          <a:xfrm>
            <a:off x="6646175" y="5169267"/>
            <a:ext cx="3740032" cy="511238"/>
            <a:chOff x="6339097" y="1573726"/>
            <a:chExt cx="3744416" cy="511504"/>
          </a:xfrm>
        </p:grpSpPr>
        <p:sp>
          <p:nvSpPr>
            <p:cNvPr id="14" name="圆角矩形 13"/>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15" name="矩形 14"/>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团队分工与合作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childTnLst>
                                </p:cTn>
                              </p:par>
                              <p:par>
                                <p:cTn id="65" presetID="56" presetClass="path" presetSubtype="0" accel="50000" decel="50000" fill="hold" grpId="1" nodeType="withEffect">
                                  <p:stCondLst>
                                    <p:cond delay="0"/>
                                  </p:stCondLst>
                                  <p:childTnLst>
                                    <p:animMotion origin="layout" path="M -0.03737 0.04121 L -6.25E-7 -3.33333E-6 " pathEditMode="relative" rAng="0" ptsTypes="AA">
                                      <p:cBhvr>
                                        <p:cTn id="66" dur="700" fill="hold"/>
                                        <p:tgtEl>
                                          <p:spTgt spid="4"/>
                                        </p:tgtEl>
                                        <p:attrNameLst>
                                          <p:attrName>ppt_x</p:attrName>
                                          <p:attrName>ppt_y</p:attrName>
                                        </p:attrNameLst>
                                      </p:cBhvr>
                                      <p:rCtr x="1862" y="-2060"/>
                                    </p:animMotion>
                                  </p:childTnLst>
                                </p:cTn>
                              </p:par>
                              <p:par>
                                <p:cTn id="67" presetID="22" presetClass="entr" presetSubtype="8"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par>
                          <p:cTn id="70" fill="hold">
                            <p:stCondLst>
                              <p:cond delay="4750"/>
                            </p:stCondLst>
                            <p:childTnLst>
                              <p:par>
                                <p:cTn id="71" presetID="26" presetClass="emph" presetSubtype="0" fill="hold" grpId="2" nodeType="afterEffect">
                                  <p:stCondLst>
                                    <p:cond delay="0"/>
                                  </p:stCondLst>
                                  <p:childTnLst>
                                    <p:animEffect transition="out" filter="fade">
                                      <p:cBhvr>
                                        <p:cTn id="72" dur="500" tmFilter="0, 0; .2, .5; .8, .5; 1, 0"/>
                                        <p:tgtEl>
                                          <p:spTgt spid="4"/>
                                        </p:tgtEl>
                                      </p:cBhvr>
                                    </p:animEffect>
                                    <p:animScale>
                                      <p:cBhvr>
                                        <p:cTn id="73" dur="250" autoRev="1" fill="hold"/>
                                        <p:tgtEl>
                                          <p:spTgt spid="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
                                        </p:tgtEl>
                                      </p:cBhvr>
                                    </p:animEffect>
                                    <p:animScale>
                                      <p:cBhvr>
                                        <p:cTn id="76" dur="250" autoRev="1" fill="hold"/>
                                        <p:tgtEl>
                                          <p:spTgt spid="5"/>
                                        </p:tgtEl>
                                      </p:cBhvr>
                                      <p:by x="105000" y="105000"/>
                                    </p:animScale>
                                  </p:childTnLst>
                                </p:cTn>
                              </p:par>
                            </p:childTnLst>
                          </p:cTn>
                        </p:par>
                        <p:par>
                          <p:cTn id="77" fill="hold">
                            <p:stCondLst>
                              <p:cond delay="525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childTnLst>
                                </p:cTn>
                              </p:par>
                              <p:par>
                                <p:cTn id="81" presetID="56" presetClass="path" presetSubtype="0" accel="50000" decel="50000" fill="hold" grpId="1" nodeType="withEffect">
                                  <p:stCondLst>
                                    <p:cond delay="0"/>
                                  </p:stCondLst>
                                  <p:childTnLst>
                                    <p:animMotion origin="layout" path="M -0.03737 0.04121 L -6.25E-7 -3.33333E-6 " pathEditMode="relative" rAng="0" ptsTypes="AA">
                                      <p:cBhvr>
                                        <p:cTn id="82" dur="700" fill="hold"/>
                                        <p:tgtEl>
                                          <p:spTgt spid="12"/>
                                        </p:tgtEl>
                                        <p:attrNameLst>
                                          <p:attrName>ppt_x</p:attrName>
                                          <p:attrName>ppt_y</p:attrName>
                                        </p:attrNameLst>
                                      </p:cBhvr>
                                      <p:rCtr x="1862" y="-2060"/>
                                    </p:animMotion>
                                  </p:childTnLst>
                                </p:cTn>
                              </p:par>
                              <p:par>
                                <p:cTn id="83" presetID="22" presetClass="entr" presetSubtype="8" fill="hold" nodeType="withEffect">
                                  <p:stCondLst>
                                    <p:cond delay="25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6250"/>
                            </p:stCondLst>
                            <p:childTnLst>
                              <p:par>
                                <p:cTn id="87" presetID="26" presetClass="emph" presetSubtype="0" fill="hold" grpId="2" nodeType="afterEffect">
                                  <p:stCondLst>
                                    <p:cond delay="0"/>
                                  </p:stCondLst>
                                  <p:childTnLst>
                                    <p:animEffect transition="out" filter="fade">
                                      <p:cBhvr>
                                        <p:cTn id="88" dur="500" tmFilter="0, 0; .2, .5; .8, .5; 1, 0"/>
                                        <p:tgtEl>
                                          <p:spTgt spid="12"/>
                                        </p:tgtEl>
                                      </p:cBhvr>
                                    </p:animEffect>
                                    <p:animScale>
                                      <p:cBhvr>
                                        <p:cTn id="89" dur="250" autoRev="1" fill="hold"/>
                                        <p:tgtEl>
                                          <p:spTgt spid="12"/>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13"/>
                                        </p:tgtEl>
                                      </p:cBhvr>
                                    </p:animEffect>
                                    <p:animScale>
                                      <p:cBhvr>
                                        <p:cTn id="9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4" grpId="0" bldLvl="0" animBg="1"/>
      <p:bldP spid="4" grpId="1" bldLvl="0" animBg="1"/>
      <p:bldP spid="4" grpId="2" bldLvl="0" animBg="1"/>
      <p:bldP spid="12" grpId="0" bldLvl="0" animBg="1"/>
      <p:bldP spid="12" grpId="1" bldLvl="0" animBg="1"/>
      <p:bldP spid="12" grpId="2"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7"/>
          <p:cNvSpPr/>
          <p:nvPr/>
        </p:nvSpPr>
        <p:spPr bwMode="auto">
          <a:xfrm rot="18900000">
            <a:off x="7262418" y="1559539"/>
            <a:ext cx="1746079" cy="1746079"/>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ko-KR" altLang="en-US" sz="2400" dirty="0">
              <a:solidFill>
                <a:prstClr val="white"/>
              </a:solidFill>
              <a:latin typeface="微软雅黑" panose="020B0503020204020204" pitchFamily="34" charset="-122"/>
              <a:ea typeface="Malgun Gothic" panose="020B0503020000020004" pitchFamily="34" charset="-127"/>
            </a:endParaRPr>
          </a:p>
        </p:txBody>
      </p:sp>
      <p:sp>
        <p:nvSpPr>
          <p:cNvPr id="42" name="Freeform 6"/>
          <p:cNvSpPr/>
          <p:nvPr/>
        </p:nvSpPr>
        <p:spPr bwMode="auto">
          <a:xfrm rot="18900000">
            <a:off x="7913409" y="2823913"/>
            <a:ext cx="1749190" cy="1746079"/>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ko-KR" altLang="en-US" sz="2400" dirty="0">
              <a:solidFill>
                <a:prstClr val="white"/>
              </a:solidFill>
              <a:latin typeface="微软雅黑" panose="020B0503020204020204" pitchFamily="34" charset="-122"/>
              <a:ea typeface="Malgun Gothic" panose="020B0503020000020004" pitchFamily="34" charset="-127"/>
            </a:endParaRPr>
          </a:p>
        </p:txBody>
      </p:sp>
      <p:sp>
        <p:nvSpPr>
          <p:cNvPr id="43" name="Freeform 5"/>
          <p:cNvSpPr/>
          <p:nvPr/>
        </p:nvSpPr>
        <p:spPr bwMode="auto">
          <a:xfrm rot="18900000">
            <a:off x="6651689" y="3477560"/>
            <a:ext cx="1746079" cy="1746079"/>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ko-KR" altLang="en-US" sz="2400" dirty="0">
              <a:solidFill>
                <a:prstClr val="white"/>
              </a:solidFill>
              <a:latin typeface="微软雅黑" panose="020B0503020204020204" pitchFamily="34" charset="-122"/>
              <a:ea typeface="Malgun Gothic" panose="020B0503020000020004" pitchFamily="34" charset="-127"/>
            </a:endParaRPr>
          </a:p>
        </p:txBody>
      </p:sp>
      <p:sp>
        <p:nvSpPr>
          <p:cNvPr id="44" name="Freeform 8"/>
          <p:cNvSpPr/>
          <p:nvPr/>
        </p:nvSpPr>
        <p:spPr bwMode="auto">
          <a:xfrm rot="18900000">
            <a:off x="5999144" y="2213183"/>
            <a:ext cx="1746079" cy="1746079"/>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ko-KR" altLang="en-US" sz="2400" dirty="0">
              <a:solidFill>
                <a:prstClr val="white"/>
              </a:solidFill>
              <a:latin typeface="微软雅黑" panose="020B0503020204020204" pitchFamily="34" charset="-122"/>
              <a:ea typeface="Malgun Gothic" panose="020B0503020000020004" pitchFamily="34" charset="-127"/>
            </a:endParaRPr>
          </a:p>
        </p:txBody>
      </p:sp>
      <p:cxnSp>
        <p:nvCxnSpPr>
          <p:cNvPr id="45" name="직선 연결선 250"/>
          <p:cNvCxnSpPr/>
          <p:nvPr/>
        </p:nvCxnSpPr>
        <p:spPr>
          <a:xfrm>
            <a:off x="5637519" y="2753358"/>
            <a:ext cx="32627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7" name="직선 연결선 250"/>
          <p:cNvCxnSpPr/>
          <p:nvPr/>
        </p:nvCxnSpPr>
        <p:spPr>
          <a:xfrm flipH="1">
            <a:off x="8710313" y="1784337"/>
            <a:ext cx="1426020"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8" name="직선 연결선 250"/>
          <p:cNvCxnSpPr/>
          <p:nvPr/>
        </p:nvCxnSpPr>
        <p:spPr>
          <a:xfrm flipH="1">
            <a:off x="9682939" y="4054615"/>
            <a:ext cx="453394"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49" name="Text Placeholder 8"/>
          <p:cNvSpPr txBox="1"/>
          <p:nvPr/>
        </p:nvSpPr>
        <p:spPr>
          <a:xfrm>
            <a:off x="446405" y="1472565"/>
            <a:ext cx="3100070" cy="445770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defTabSz="457200">
              <a:lnSpc>
                <a:spcPct val="130000"/>
              </a:lnSpc>
            </a:pPr>
            <a:r>
              <a:rPr lang="zh-CN" altLang="en-US" sz="2000" dirty="0">
                <a:solidFill>
                  <a:srgbClr val="414455"/>
                </a:solidFill>
                <a:latin typeface="微软雅黑" panose="020B0503020204020204" pitchFamily="34" charset="-122"/>
                <a:ea typeface="微软雅黑" panose="020B0503020204020204" pitchFamily="34" charset="-122"/>
              </a:rPr>
              <a:t>本次用户体验总共采访了</a:t>
            </a:r>
            <a:r>
              <a:rPr lang="en-US" altLang="zh-CN" sz="2000" dirty="0">
                <a:solidFill>
                  <a:srgbClr val="414455"/>
                </a:solidFill>
                <a:latin typeface="微软雅黑" panose="020B0503020204020204" pitchFamily="34" charset="-122"/>
                <a:ea typeface="微软雅黑" panose="020B0503020204020204" pitchFamily="34" charset="-122"/>
              </a:rPr>
              <a:t>12</a:t>
            </a:r>
            <a:r>
              <a:rPr lang="zh-CN" altLang="en-US" sz="2000" dirty="0">
                <a:solidFill>
                  <a:srgbClr val="414455"/>
                </a:solidFill>
                <a:latin typeface="微软雅黑" panose="020B0503020204020204" pitchFamily="34" charset="-122"/>
                <a:ea typeface="微软雅黑" panose="020B0503020204020204" pitchFamily="34" charset="-122"/>
              </a:rPr>
              <a:t>位初代用户进行</a:t>
            </a:r>
            <a:r>
              <a:rPr lang="en-US" altLang="zh-CN" sz="2000" dirty="0">
                <a:solidFill>
                  <a:srgbClr val="414455"/>
                </a:solidFill>
                <a:latin typeface="微软雅黑" panose="020B0503020204020204" pitchFamily="34" charset="-122"/>
                <a:ea typeface="微软雅黑" panose="020B0503020204020204" pitchFamily="34" charset="-122"/>
              </a:rPr>
              <a:t>App</a:t>
            </a:r>
            <a:r>
              <a:rPr lang="zh-CN" altLang="en-US" sz="2000" dirty="0">
                <a:solidFill>
                  <a:srgbClr val="414455"/>
                </a:solidFill>
                <a:latin typeface="微软雅黑" panose="020B0503020204020204" pitchFamily="34" charset="-122"/>
                <a:ea typeface="微软雅黑" panose="020B0503020204020204" pitchFamily="34" charset="-122"/>
              </a:rPr>
              <a:t>的试运行体验。</a:t>
            </a:r>
            <a:endParaRPr lang="zh-CN" altLang="en-US" sz="2000" dirty="0">
              <a:solidFill>
                <a:srgbClr val="414455"/>
              </a:solidFill>
              <a:latin typeface="微软雅黑" panose="020B0503020204020204" pitchFamily="34" charset="-122"/>
              <a:ea typeface="微软雅黑" panose="020B0503020204020204" pitchFamily="34" charset="-122"/>
            </a:endParaRPr>
          </a:p>
          <a:p>
            <a:pPr algn="just" defTabSz="457200">
              <a:lnSpc>
                <a:spcPct val="130000"/>
              </a:lnSpc>
            </a:pPr>
            <a:br>
              <a:rPr lang="zh-CN" altLang="en-US" sz="2000" dirty="0">
                <a:solidFill>
                  <a:srgbClr val="414455"/>
                </a:solidFill>
                <a:latin typeface="微软雅黑" panose="020B0503020204020204" pitchFamily="34" charset="-122"/>
                <a:ea typeface="微软雅黑" panose="020B0503020204020204" pitchFamily="34" charset="-122"/>
              </a:rPr>
            </a:br>
            <a:r>
              <a:rPr lang="zh-CN" altLang="en-US" sz="2000" dirty="0">
                <a:solidFill>
                  <a:srgbClr val="414455"/>
                </a:solidFill>
                <a:latin typeface="微软雅黑" panose="020B0503020204020204" pitchFamily="34" charset="-122"/>
                <a:ea typeface="微软雅黑" panose="020B0503020204020204" pitchFamily="34" charset="-122"/>
              </a:rPr>
              <a:t>人员身份：舍友以及周边</a:t>
            </a:r>
            <a:r>
              <a:rPr lang="zh-CN" altLang="en-US" sz="2000" dirty="0">
                <a:solidFill>
                  <a:srgbClr val="414455"/>
                </a:solidFill>
                <a:latin typeface="微软雅黑" panose="020B0503020204020204" pitchFamily="34" charset="-122"/>
                <a:ea typeface="微软雅黑" panose="020B0503020204020204" pitchFamily="34" charset="-122"/>
              </a:rPr>
              <a:t>朋友</a:t>
            </a:r>
            <a:endParaRPr lang="zh-CN" altLang="en-US" sz="2000" dirty="0">
              <a:solidFill>
                <a:srgbClr val="414455"/>
              </a:solidFill>
              <a:latin typeface="微软雅黑" panose="020B0503020204020204" pitchFamily="34" charset="-122"/>
              <a:ea typeface="微软雅黑" panose="020B0503020204020204" pitchFamily="34" charset="-122"/>
            </a:endParaRPr>
          </a:p>
        </p:txBody>
      </p:sp>
      <p:cxnSp>
        <p:nvCxnSpPr>
          <p:cNvPr id="50" name="Straight Connector 59"/>
          <p:cNvCxnSpPr/>
          <p:nvPr/>
        </p:nvCxnSpPr>
        <p:spPr>
          <a:xfrm flipV="1">
            <a:off x="4003747" y="1472534"/>
            <a:ext cx="0" cy="4481083"/>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51" name="矩形 10"/>
          <p:cNvSpPr>
            <a:spLocks noChangeArrowheads="1"/>
          </p:cNvSpPr>
          <p:nvPr/>
        </p:nvSpPr>
        <p:spPr bwMode="auto">
          <a:xfrm>
            <a:off x="4083238" y="2511196"/>
            <a:ext cx="1554480" cy="368300"/>
          </a:xfrm>
          <a:prstGeom prst="rect">
            <a:avLst/>
          </a:prstGeom>
          <a:noFill/>
          <a:ln w="9525">
            <a:noFill/>
            <a:miter lim="800000"/>
          </a:ln>
        </p:spPr>
        <p:txBody>
          <a:bodyPr wrap="none">
            <a:spAutoFit/>
          </a:bodyPr>
          <a:lstStyle/>
          <a:p>
            <a:pPr defTabSz="1219200"/>
            <a:r>
              <a:rPr lang="zh-CN" altLang="en-US" sz="1800">
                <a:solidFill>
                  <a:srgbClr val="414455"/>
                </a:solidFill>
                <a:latin typeface="微软雅黑" panose="020B0503020204020204" pitchFamily="34" charset="-122"/>
                <a:ea typeface="微软雅黑" panose="020B0503020204020204" pitchFamily="34" charset="-122"/>
              </a:rPr>
              <a:t>功能不够丰富</a:t>
            </a:r>
            <a:endParaRPr lang="zh-CN" altLang="en-US" sz="1800">
              <a:solidFill>
                <a:srgbClr val="414455"/>
              </a:solidFill>
              <a:latin typeface="微软雅黑" panose="020B0503020204020204" pitchFamily="34" charset="-122"/>
              <a:ea typeface="微软雅黑" panose="020B0503020204020204" pitchFamily="34" charset="-122"/>
            </a:endParaRPr>
          </a:p>
        </p:txBody>
      </p:sp>
      <p:sp>
        <p:nvSpPr>
          <p:cNvPr id="52" name="矩形 10"/>
          <p:cNvSpPr>
            <a:spLocks noChangeArrowheads="1"/>
          </p:cNvSpPr>
          <p:nvPr/>
        </p:nvSpPr>
        <p:spPr bwMode="auto">
          <a:xfrm>
            <a:off x="10290175" y="1528445"/>
            <a:ext cx="1579245" cy="645160"/>
          </a:xfrm>
          <a:prstGeom prst="rect">
            <a:avLst/>
          </a:prstGeom>
          <a:noFill/>
          <a:ln w="9525">
            <a:noFill/>
            <a:miter lim="800000"/>
          </a:ln>
        </p:spPr>
        <p:txBody>
          <a:bodyPr wrap="square">
            <a:spAutoFit/>
          </a:bodyPr>
          <a:lstStyle/>
          <a:p>
            <a:pPr defTabSz="1219200"/>
            <a:r>
              <a:rPr lang="zh-CN" altLang="en-US" sz="1800">
                <a:solidFill>
                  <a:srgbClr val="414455"/>
                </a:solidFill>
                <a:latin typeface="微软雅黑" panose="020B0503020204020204" pitchFamily="34" charset="-122"/>
                <a:ea typeface="微软雅黑" panose="020B0503020204020204" pitchFamily="34" charset="-122"/>
              </a:rPr>
              <a:t>垃圾种类不够</a:t>
            </a:r>
            <a:r>
              <a:rPr lang="zh-CN" altLang="en-US" sz="1800">
                <a:solidFill>
                  <a:srgbClr val="414455"/>
                </a:solidFill>
                <a:latin typeface="微软雅黑" panose="020B0503020204020204" pitchFamily="34" charset="-122"/>
                <a:ea typeface="微软雅黑" panose="020B0503020204020204" pitchFamily="34" charset="-122"/>
              </a:rPr>
              <a:t>准确</a:t>
            </a:r>
            <a:endParaRPr lang="zh-CN" altLang="en-US" sz="1800">
              <a:solidFill>
                <a:srgbClr val="414455"/>
              </a:solidFill>
              <a:latin typeface="微软雅黑" panose="020B0503020204020204" pitchFamily="34" charset="-122"/>
              <a:ea typeface="微软雅黑" panose="020B0503020204020204" pitchFamily="34" charset="-122"/>
            </a:endParaRPr>
          </a:p>
        </p:txBody>
      </p:sp>
      <p:sp>
        <p:nvSpPr>
          <p:cNvPr id="53" name="矩形 10"/>
          <p:cNvSpPr>
            <a:spLocks noChangeArrowheads="1"/>
          </p:cNvSpPr>
          <p:nvPr/>
        </p:nvSpPr>
        <p:spPr bwMode="auto">
          <a:xfrm>
            <a:off x="4344032" y="4774097"/>
            <a:ext cx="2240280" cy="368300"/>
          </a:xfrm>
          <a:prstGeom prst="rect">
            <a:avLst/>
          </a:prstGeom>
          <a:noFill/>
          <a:ln w="9525">
            <a:noFill/>
            <a:miter lim="800000"/>
          </a:ln>
        </p:spPr>
        <p:txBody>
          <a:bodyPr wrap="square">
            <a:spAutoFit/>
          </a:bodyPr>
          <a:lstStyle/>
          <a:p>
            <a:pPr defTabSz="1219200"/>
            <a:r>
              <a:rPr lang="zh-CN" altLang="en-US">
                <a:solidFill>
                  <a:srgbClr val="414455"/>
                </a:solidFill>
                <a:latin typeface="微软雅黑" panose="020B0503020204020204" pitchFamily="34" charset="-122"/>
                <a:ea typeface="微软雅黑" panose="020B0503020204020204" pitchFamily="34" charset="-122"/>
                <a:sym typeface="+mn-ea"/>
              </a:rPr>
              <a:t>开机动画</a:t>
            </a:r>
            <a:r>
              <a:rPr lang="zh-CN" altLang="en-US">
                <a:solidFill>
                  <a:srgbClr val="414455"/>
                </a:solidFill>
                <a:latin typeface="微软雅黑" panose="020B0503020204020204" pitchFamily="34" charset="-122"/>
                <a:ea typeface="微软雅黑" panose="020B0503020204020204" pitchFamily="34" charset="-122"/>
                <a:sym typeface="+mn-ea"/>
              </a:rPr>
              <a:t>过长</a:t>
            </a:r>
            <a:endParaRPr lang="zh-CN" altLang="en-US">
              <a:solidFill>
                <a:srgbClr val="414455"/>
              </a:solidFill>
              <a:latin typeface="微软雅黑" panose="020B0503020204020204" pitchFamily="34" charset="-122"/>
              <a:ea typeface="微软雅黑" panose="020B0503020204020204" pitchFamily="34" charset="-122"/>
              <a:sym typeface="+mn-ea"/>
            </a:endParaRPr>
          </a:p>
        </p:txBody>
      </p:sp>
      <p:sp>
        <p:nvSpPr>
          <p:cNvPr id="17" name="文本框 2"/>
          <p:cNvSpPr txBox="1"/>
          <p:nvPr/>
        </p:nvSpPr>
        <p:spPr>
          <a:xfrm>
            <a:off x="1699260" y="171450"/>
            <a:ext cx="3938270" cy="521970"/>
          </a:xfrm>
          <a:prstGeom prst="rect">
            <a:avLst/>
          </a:prstGeom>
          <a:noFill/>
        </p:spPr>
        <p:txBody>
          <a:bodyPr wrap="square" rtlCol="0">
            <a:spAutoFit/>
          </a:bodyPr>
          <a:lstStyle/>
          <a:p>
            <a:pPr algn="ctr" defTabSz="1219200"/>
            <a:r>
              <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用户体验与意见</a:t>
            </a:r>
            <a:r>
              <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建议</a:t>
            </a:r>
            <a:endPar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cxnSp>
        <p:nvCxnSpPr>
          <p:cNvPr id="2" name="직선 연결선 250"/>
          <p:cNvCxnSpPr/>
          <p:nvPr/>
        </p:nvCxnSpPr>
        <p:spPr>
          <a:xfrm>
            <a:off x="6650344" y="5160643"/>
            <a:ext cx="326272"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3" name="矩形 10"/>
          <p:cNvSpPr>
            <a:spLocks noChangeArrowheads="1"/>
          </p:cNvSpPr>
          <p:nvPr/>
        </p:nvSpPr>
        <p:spPr bwMode="auto">
          <a:xfrm>
            <a:off x="10227945" y="3731895"/>
            <a:ext cx="1579245" cy="645160"/>
          </a:xfrm>
          <a:prstGeom prst="rect">
            <a:avLst/>
          </a:prstGeom>
          <a:noFill/>
          <a:ln w="9525">
            <a:noFill/>
            <a:miter lim="800000"/>
          </a:ln>
        </p:spPr>
        <p:txBody>
          <a:bodyPr wrap="square">
            <a:spAutoFit/>
          </a:bodyPr>
          <a:p>
            <a:pPr defTabSz="1219200"/>
            <a:r>
              <a:rPr lang="zh-CN" altLang="en-US" sz="1800">
                <a:solidFill>
                  <a:srgbClr val="414455"/>
                </a:solidFill>
                <a:latin typeface="微软雅黑" panose="020B0503020204020204" pitchFamily="34" charset="-122"/>
                <a:ea typeface="微软雅黑" panose="020B0503020204020204" pitchFamily="34" charset="-122"/>
              </a:rPr>
              <a:t>期待加入</a:t>
            </a:r>
            <a:r>
              <a:rPr lang="zh-CN" altLang="en-US" sz="1800">
                <a:solidFill>
                  <a:srgbClr val="414455"/>
                </a:solidFill>
                <a:latin typeface="微软雅黑" panose="020B0503020204020204" pitchFamily="34" charset="-122"/>
                <a:ea typeface="微软雅黑" panose="020B0503020204020204" pitchFamily="34" charset="-122"/>
              </a:rPr>
              <a:t>社交分享功能</a:t>
            </a:r>
            <a:endParaRPr lang="zh-CN" altLang="en-US" sz="1800">
              <a:solidFill>
                <a:srgbClr val="414455"/>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4217035" y="1104265"/>
            <a:ext cx="2012950" cy="460375"/>
          </a:xfrm>
          <a:prstGeom prst="rect">
            <a:avLst/>
          </a:prstGeom>
          <a:noFill/>
        </p:spPr>
        <p:txBody>
          <a:bodyPr wrap="square" rtlCol="0" anchor="t">
            <a:spAutoFit/>
          </a:bodyPr>
          <a:p>
            <a:r>
              <a:rPr lang="zh-CN" altLang="en-US" sz="2400" b="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用户意见</a:t>
            </a:r>
            <a:endParaRPr lang="zh-CN" altLang="en-US" sz="2400" b="1">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cxnSp>
        <p:nvCxnSpPr>
          <p:cNvPr id="5" name="직선 연결선 250"/>
          <p:cNvCxnSpPr/>
          <p:nvPr/>
        </p:nvCxnSpPr>
        <p:spPr>
          <a:xfrm flipH="1">
            <a:off x="8306259" y="4868050"/>
            <a:ext cx="453394" cy="0"/>
          </a:xfrm>
          <a:prstGeom prst="line">
            <a:avLst/>
          </a:prstGeom>
          <a:ln w="6350">
            <a:solidFill>
              <a:srgbClr val="414455"/>
            </a:solidFill>
            <a:prstDash val="dash"/>
            <a:headEnd type="oval"/>
          </a:ln>
        </p:spPr>
        <p:style>
          <a:lnRef idx="1">
            <a:schemeClr val="accent1"/>
          </a:lnRef>
          <a:fillRef idx="0">
            <a:schemeClr val="accent1"/>
          </a:fillRef>
          <a:effectRef idx="0">
            <a:schemeClr val="accent1"/>
          </a:effectRef>
          <a:fontRef idx="minor">
            <a:schemeClr val="tx1"/>
          </a:fontRef>
        </p:style>
      </p:cxnSp>
      <p:sp>
        <p:nvSpPr>
          <p:cNvPr id="6" name="矩形 10"/>
          <p:cNvSpPr>
            <a:spLocks noChangeArrowheads="1"/>
          </p:cNvSpPr>
          <p:nvPr/>
        </p:nvSpPr>
        <p:spPr bwMode="auto">
          <a:xfrm>
            <a:off x="8913492" y="4774097"/>
            <a:ext cx="2240280" cy="368300"/>
          </a:xfrm>
          <a:prstGeom prst="rect">
            <a:avLst/>
          </a:prstGeom>
          <a:noFill/>
          <a:ln w="9525">
            <a:noFill/>
            <a:miter lim="800000"/>
          </a:ln>
        </p:spPr>
        <p:txBody>
          <a:bodyPr wrap="square">
            <a:spAutoFit/>
          </a:bodyPr>
          <a:p>
            <a:pPr defTabSz="1219200"/>
            <a:r>
              <a:rPr lang="zh-CN" altLang="en-US" sz="1800">
                <a:solidFill>
                  <a:srgbClr val="414455"/>
                </a:solidFill>
                <a:latin typeface="微软雅黑" panose="020B0503020204020204" pitchFamily="34" charset="-122"/>
                <a:ea typeface="微软雅黑" panose="020B0503020204020204" pitchFamily="34" charset="-122"/>
              </a:rPr>
              <a:t>界面不够</a:t>
            </a:r>
            <a:r>
              <a:rPr lang="zh-CN" altLang="en-US" sz="1800">
                <a:solidFill>
                  <a:srgbClr val="414455"/>
                </a:solidFill>
                <a:latin typeface="微软雅黑" panose="020B0503020204020204" pitchFamily="34" charset="-122"/>
                <a:ea typeface="微软雅黑" panose="020B0503020204020204" pitchFamily="34" charset="-122"/>
              </a:rPr>
              <a:t>简洁</a:t>
            </a:r>
            <a:endParaRPr lang="zh-CN" altLang="en-US" sz="180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99"/>
                            </p:stCondLst>
                            <p:childTnLst>
                              <p:par>
                                <p:cTn id="13" presetID="49" presetClass="entr" presetSubtype="0" decel="10000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 calcmode="lin" valueType="num">
                                      <p:cBhvr>
                                        <p:cTn id="17" dur="500" fill="hold"/>
                                        <p:tgtEl>
                                          <p:spTgt spid="41"/>
                                        </p:tgtEl>
                                        <p:attrNameLst>
                                          <p:attrName>style.rotation</p:attrName>
                                        </p:attrNameLst>
                                      </p:cBhvr>
                                      <p:tavLst>
                                        <p:tav tm="0">
                                          <p:val>
                                            <p:fltVal val="360"/>
                                          </p:val>
                                        </p:tav>
                                        <p:tav tm="100000">
                                          <p:val>
                                            <p:fltVal val="0"/>
                                          </p:val>
                                        </p:tav>
                                      </p:tavLst>
                                    </p:anim>
                                    <p:animEffect transition="in" filter="fade">
                                      <p:cBhvr>
                                        <p:cTn id="18" dur="500"/>
                                        <p:tgtEl>
                                          <p:spTgt spid="41"/>
                                        </p:tgtEl>
                                      </p:cBhvr>
                                    </p:animEffect>
                                  </p:childTnLst>
                                </p:cTn>
                              </p:par>
                            </p:childTnLst>
                          </p:cTn>
                        </p:par>
                        <p:par>
                          <p:cTn id="19" fill="hold">
                            <p:stCondLst>
                              <p:cond delay="1399"/>
                            </p:stCondLst>
                            <p:childTnLst>
                              <p:par>
                                <p:cTn id="20" presetID="22" presetClass="entr" presetSubtype="8"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1899"/>
                            </p:stCondLst>
                            <p:childTnLst>
                              <p:par>
                                <p:cTn id="24" presetID="22" presetClass="entr" presetSubtype="4"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down)">
                                      <p:cBhvr>
                                        <p:cTn id="26" dur="500"/>
                                        <p:tgtEl>
                                          <p:spTgt spid="52"/>
                                        </p:tgtEl>
                                      </p:cBhvr>
                                    </p:animEffect>
                                  </p:childTnLst>
                                </p:cTn>
                              </p:par>
                            </p:childTnLst>
                          </p:cTn>
                        </p:par>
                        <p:par>
                          <p:cTn id="27" fill="hold">
                            <p:stCondLst>
                              <p:cond delay="2399"/>
                            </p:stCondLst>
                            <p:childTnLst>
                              <p:par>
                                <p:cTn id="28" presetID="49" presetClass="entr" presetSubtype="0" decel="10000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 calcmode="lin" valueType="num">
                                      <p:cBhvr>
                                        <p:cTn id="32" dur="500" fill="hold"/>
                                        <p:tgtEl>
                                          <p:spTgt spid="44"/>
                                        </p:tgtEl>
                                        <p:attrNameLst>
                                          <p:attrName>style.rotation</p:attrName>
                                        </p:attrNameLst>
                                      </p:cBhvr>
                                      <p:tavLst>
                                        <p:tav tm="0">
                                          <p:val>
                                            <p:fltVal val="360"/>
                                          </p:val>
                                        </p:tav>
                                        <p:tav tm="100000">
                                          <p:val>
                                            <p:fltVal val="0"/>
                                          </p:val>
                                        </p:tav>
                                      </p:tavLst>
                                    </p:anim>
                                    <p:animEffect transition="in" filter="fade">
                                      <p:cBhvr>
                                        <p:cTn id="33" dur="500"/>
                                        <p:tgtEl>
                                          <p:spTgt spid="44"/>
                                        </p:tgtEl>
                                      </p:cBhvr>
                                    </p:animEffect>
                                  </p:childTnLst>
                                </p:cTn>
                              </p:par>
                            </p:childTnLst>
                          </p:cTn>
                        </p:par>
                        <p:par>
                          <p:cTn id="34" fill="hold">
                            <p:stCondLst>
                              <p:cond delay="2899"/>
                            </p:stCondLst>
                            <p:childTnLst>
                              <p:par>
                                <p:cTn id="35" presetID="22" presetClass="entr" presetSubtype="2"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right)">
                                      <p:cBhvr>
                                        <p:cTn id="37" dur="500"/>
                                        <p:tgtEl>
                                          <p:spTgt spid="45"/>
                                        </p:tgtEl>
                                      </p:cBhvr>
                                    </p:animEffect>
                                  </p:childTnLst>
                                </p:cTn>
                              </p:par>
                            </p:childTnLst>
                          </p:cTn>
                        </p:par>
                        <p:par>
                          <p:cTn id="38" fill="hold">
                            <p:stCondLst>
                              <p:cond delay="3399"/>
                            </p:stCondLst>
                            <p:childTnLst>
                              <p:par>
                                <p:cTn id="39" presetID="22" presetClass="entr" presetSubtype="8" fill="hold" grpId="0"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childTnLst>
                          </p:cTn>
                        </p:par>
                        <p:par>
                          <p:cTn id="42" fill="hold">
                            <p:stCondLst>
                              <p:cond delay="3899"/>
                            </p:stCondLst>
                            <p:childTnLst>
                              <p:par>
                                <p:cTn id="43" presetID="49" presetClass="entr" presetSubtype="0" decel="10000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childTnLst>
                          </p:cTn>
                        </p:par>
                        <p:par>
                          <p:cTn id="49" fill="hold">
                            <p:stCondLst>
                              <p:cond delay="4399"/>
                            </p:stCondLst>
                            <p:childTnLst>
                              <p:par>
                                <p:cTn id="50" presetID="22" presetClass="entr" presetSubtype="4" fill="hold" grpId="0" nodeType="after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down)">
                                      <p:cBhvr>
                                        <p:cTn id="52" dur="500"/>
                                        <p:tgtEl>
                                          <p:spTgt spid="53"/>
                                        </p:tgtEl>
                                      </p:cBhvr>
                                    </p:animEffect>
                                  </p:childTnLst>
                                </p:cTn>
                              </p:par>
                            </p:childTnLst>
                          </p:cTn>
                        </p:par>
                        <p:par>
                          <p:cTn id="53" fill="hold">
                            <p:stCondLst>
                              <p:cond delay="4899"/>
                            </p:stCondLst>
                            <p:childTnLst>
                              <p:par>
                                <p:cTn id="54" presetID="49" presetClass="entr" presetSubtype="0"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 calcmode="lin" valueType="num">
                                      <p:cBhvr>
                                        <p:cTn id="58" dur="500" fill="hold"/>
                                        <p:tgtEl>
                                          <p:spTgt spid="42"/>
                                        </p:tgtEl>
                                        <p:attrNameLst>
                                          <p:attrName>style.rotation</p:attrName>
                                        </p:attrNameLst>
                                      </p:cBhvr>
                                      <p:tavLst>
                                        <p:tav tm="0">
                                          <p:val>
                                            <p:fltVal val="360"/>
                                          </p:val>
                                        </p:tav>
                                        <p:tav tm="100000">
                                          <p:val>
                                            <p:fltVal val="0"/>
                                          </p:val>
                                        </p:tav>
                                      </p:tavLst>
                                    </p:anim>
                                    <p:animEffect transition="in" filter="fade">
                                      <p:cBhvr>
                                        <p:cTn id="59" dur="500"/>
                                        <p:tgtEl>
                                          <p:spTgt spid="42"/>
                                        </p:tgtEl>
                                      </p:cBhvr>
                                    </p:animEffect>
                                  </p:childTnLst>
                                </p:cTn>
                              </p:par>
                            </p:childTnLst>
                          </p:cTn>
                        </p:par>
                        <p:par>
                          <p:cTn id="60" fill="hold">
                            <p:stCondLst>
                              <p:cond delay="5399"/>
                            </p:stCondLst>
                            <p:childTnLst>
                              <p:par>
                                <p:cTn id="61" presetID="22" presetClass="entr" presetSubtype="8" fill="hold"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cTn>
                              </p:par>
                            </p:childTnLst>
                          </p:cTn>
                        </p:par>
                        <p:par>
                          <p:cTn id="64" fill="hold">
                            <p:stCondLst>
                              <p:cond delay="5899"/>
                            </p:stCondLst>
                            <p:childTnLst>
                              <p:par>
                                <p:cTn id="65" presetID="22" presetClass="entr" presetSubtype="1" fill="hold" nodeType="after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up)">
                                      <p:cBhvr>
                                        <p:cTn id="67" dur="500"/>
                                        <p:tgtEl>
                                          <p:spTgt spid="50"/>
                                        </p:tgtEl>
                                      </p:cBhvr>
                                    </p:animEffect>
                                  </p:childTnLst>
                                </p:cTn>
                              </p:par>
                            </p:childTnLst>
                          </p:cTn>
                        </p:par>
                        <p:par>
                          <p:cTn id="68" fill="hold">
                            <p:stCondLst>
                              <p:cond delay="6399"/>
                            </p:stCondLst>
                            <p:childTnLst>
                              <p:par>
                                <p:cTn id="69" presetID="22" presetClass="entr" presetSubtype="1"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up)">
                                      <p:cBhvr>
                                        <p:cTn id="71" dur="500"/>
                                        <p:tgtEl>
                                          <p:spTgt spid="49"/>
                                        </p:tgtEl>
                                      </p:cBhvr>
                                    </p:animEffect>
                                  </p:childTnLst>
                                </p:cTn>
                              </p:par>
                            </p:childTnLst>
                          </p:cTn>
                        </p:par>
                        <p:par>
                          <p:cTn id="72" fill="hold">
                            <p:stCondLst>
                              <p:cond delay="6899"/>
                            </p:stCondLst>
                            <p:childTnLst>
                              <p:par>
                                <p:cTn id="73" presetID="22" presetClass="entr" presetSubtype="2" fill="hold" nodeType="after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right)">
                                      <p:cBhvr>
                                        <p:cTn id="75" dur="500"/>
                                        <p:tgtEl>
                                          <p:spTgt spid="2"/>
                                        </p:tgtEl>
                                      </p:cBhvr>
                                    </p:animEffect>
                                  </p:childTnLst>
                                </p:cTn>
                              </p:par>
                            </p:childTnLst>
                          </p:cTn>
                        </p:par>
                        <p:par>
                          <p:cTn id="76" fill="hold">
                            <p:stCondLst>
                              <p:cond delay="7399"/>
                            </p:stCondLst>
                            <p:childTnLst>
                              <p:par>
                                <p:cTn id="77" presetID="22" presetClass="entr" presetSubtype="4" fill="hold" grpId="0" nodeType="after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wipe(down)">
                                      <p:cBhvr>
                                        <p:cTn id="79" dur="500"/>
                                        <p:tgtEl>
                                          <p:spTgt spid="3"/>
                                        </p:tgtEl>
                                      </p:cBhvr>
                                    </p:animEffect>
                                  </p:childTnLst>
                                </p:cTn>
                              </p:par>
                            </p:childTnLst>
                          </p:cTn>
                        </p:par>
                        <p:par>
                          <p:cTn id="80" fill="hold">
                            <p:stCondLst>
                              <p:cond delay="7899"/>
                            </p:stCondLst>
                            <p:childTnLst>
                              <p:par>
                                <p:cTn id="81" presetID="22" presetClass="entr" presetSubtype="8"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left)">
                                      <p:cBhvr>
                                        <p:cTn id="83" dur="500"/>
                                        <p:tgtEl>
                                          <p:spTgt spid="5"/>
                                        </p:tgtEl>
                                      </p:cBhvr>
                                    </p:animEffect>
                                  </p:childTnLst>
                                </p:cTn>
                              </p:par>
                            </p:childTnLst>
                          </p:cTn>
                        </p:par>
                        <p:par>
                          <p:cTn id="84" fill="hold">
                            <p:stCondLst>
                              <p:cond delay="8399"/>
                            </p:stCondLst>
                            <p:childTnLst>
                              <p:par>
                                <p:cTn id="85" presetID="22" presetClass="entr" presetSubtype="4"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down)">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bldLvl="0" animBg="1"/>
      <p:bldP spid="44" grpId="0" bldLvl="0" animBg="1"/>
      <p:bldP spid="49" grpId="0"/>
      <p:bldP spid="51" grpId="0"/>
      <p:bldP spid="52" grpId="0"/>
      <p:bldP spid="53" grpId="0"/>
      <p:bldP spid="17" grpId="0"/>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8"/>
          <p:cNvSpPr txBox="1"/>
          <p:nvPr/>
        </p:nvSpPr>
        <p:spPr>
          <a:xfrm>
            <a:off x="446405" y="1073785"/>
            <a:ext cx="9999980" cy="270383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342900" indent="-342900" algn="just" defTabSz="457200">
              <a:lnSpc>
                <a:spcPct val="260000"/>
              </a:lnSpc>
              <a:buFont typeface="Wingdings" panose="05000000000000000000" charset="0"/>
              <a:buChar char="l"/>
            </a:pPr>
            <a:r>
              <a:rPr lang="zh-CN" altLang="en-US" sz="2000">
                <a:solidFill>
                  <a:srgbClr val="414455"/>
                </a:solidFill>
                <a:latin typeface="微软雅黑" panose="020B0503020204020204" pitchFamily="34" charset="-122"/>
                <a:ea typeface="微软雅黑" panose="020B0503020204020204" pitchFamily="34" charset="-122"/>
                <a:sym typeface="+mn-ea"/>
              </a:rPr>
              <a:t>开机动画时间略长（已优化）</a:t>
            </a: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marL="342900" indent="-342900" algn="just" defTabSz="457200">
              <a:lnSpc>
                <a:spcPct val="260000"/>
              </a:lnSpc>
              <a:buFont typeface="Wingdings" panose="05000000000000000000" charset="0"/>
              <a:buChar char="l"/>
            </a:pPr>
            <a:r>
              <a:rPr lang="zh-CN" altLang="en-US" sz="2000">
                <a:solidFill>
                  <a:srgbClr val="414455"/>
                </a:solidFill>
                <a:latin typeface="微软雅黑" panose="020B0503020204020204" pitchFamily="34" charset="-122"/>
                <a:ea typeface="微软雅黑" panose="020B0503020204020204" pitchFamily="34" charset="-122"/>
                <a:sym typeface="+mn-ea"/>
              </a:rPr>
              <a:t>垃圾种类不够准确（已更新不够准确的内容）</a:t>
            </a:r>
            <a:endParaRPr lang="zh-CN" altLang="en-US" sz="2000">
              <a:solidFill>
                <a:srgbClr val="414455"/>
              </a:solidFill>
              <a:latin typeface="微软雅黑" panose="020B0503020204020204" pitchFamily="34" charset="-122"/>
              <a:ea typeface="微软雅黑" panose="020B0503020204020204" pitchFamily="34" charset="-122"/>
            </a:endParaRPr>
          </a:p>
          <a:p>
            <a:pPr marL="342900" indent="-342900" algn="just" defTabSz="457200">
              <a:lnSpc>
                <a:spcPct val="260000"/>
              </a:lnSpc>
              <a:buFont typeface="Wingdings" panose="05000000000000000000" charset="0"/>
              <a:buChar char="l"/>
            </a:pPr>
            <a:r>
              <a:rPr lang="zh-CN" altLang="en-US" sz="2000">
                <a:solidFill>
                  <a:srgbClr val="414455"/>
                </a:solidFill>
                <a:latin typeface="微软雅黑" panose="020B0503020204020204" pitchFamily="34" charset="-122"/>
                <a:ea typeface="微软雅黑" panose="020B0503020204020204" pitchFamily="34" charset="-122"/>
                <a:sym typeface="+mn-ea"/>
              </a:rPr>
              <a:t>界面不够简洁</a:t>
            </a:r>
            <a:r>
              <a:rPr lang="en-US" altLang="zh-CN" sz="2000">
                <a:solidFill>
                  <a:srgbClr val="414455"/>
                </a:solidFill>
                <a:latin typeface="微软雅黑" panose="020B0503020204020204" pitchFamily="34" charset="-122"/>
                <a:ea typeface="微软雅黑" panose="020B0503020204020204" pitchFamily="34" charset="-122"/>
                <a:sym typeface="+mn-ea"/>
              </a:rPr>
              <a:t> </a:t>
            </a:r>
            <a:r>
              <a:rPr lang="zh-CN" altLang="en-US" sz="2000">
                <a:solidFill>
                  <a:srgbClr val="414455"/>
                </a:solidFill>
                <a:latin typeface="微软雅黑" panose="020B0503020204020204" pitchFamily="34" charset="-122"/>
                <a:ea typeface="微软雅黑" panose="020B0503020204020204" pitchFamily="34" charset="-122"/>
                <a:sym typeface="+mn-ea"/>
              </a:rPr>
              <a:t>（已轻微进行调整）</a:t>
            </a: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marL="342900" indent="-342900" algn="just" defTabSz="457200">
              <a:lnSpc>
                <a:spcPct val="260000"/>
              </a:lnSpc>
              <a:buFont typeface="Wingdings" panose="05000000000000000000" charset="0"/>
              <a:buChar char="l"/>
            </a:pPr>
            <a:r>
              <a:rPr lang="zh-CN" altLang="en-US" sz="2000">
                <a:solidFill>
                  <a:srgbClr val="414455"/>
                </a:solidFill>
                <a:latin typeface="微软雅黑" panose="020B0503020204020204" pitchFamily="34" charset="-122"/>
                <a:ea typeface="微软雅黑" panose="020B0503020204020204" pitchFamily="34" charset="-122"/>
                <a:sym typeface="+mn-ea"/>
              </a:rPr>
              <a:t>期待加入社交分享功能</a:t>
            </a:r>
            <a:endParaRPr lang="zh-CN" altLang="en-US" sz="2000">
              <a:solidFill>
                <a:srgbClr val="414455"/>
              </a:solidFill>
              <a:latin typeface="微软雅黑" panose="020B0503020204020204" pitchFamily="34" charset="-122"/>
              <a:ea typeface="微软雅黑" panose="020B0503020204020204" pitchFamily="34" charset="-122"/>
            </a:endParaRPr>
          </a:p>
          <a:p>
            <a:pPr marL="342900" indent="-342900" algn="just" defTabSz="457200">
              <a:lnSpc>
                <a:spcPct val="130000"/>
              </a:lnSpc>
              <a:buFont typeface="Wingdings" panose="05000000000000000000" charset="0"/>
              <a:buChar char="l"/>
            </a:pPr>
            <a:r>
              <a:rPr lang="zh-CN" altLang="en-US" sz="2000">
                <a:solidFill>
                  <a:srgbClr val="414455"/>
                </a:solidFill>
                <a:latin typeface="微软雅黑" panose="020B0503020204020204" pitchFamily="34" charset="-122"/>
                <a:ea typeface="微软雅黑" panose="020B0503020204020204" pitchFamily="34" charset="-122"/>
                <a:sym typeface="+mn-ea"/>
              </a:rPr>
              <a:t>功能不够</a:t>
            </a:r>
            <a:r>
              <a:rPr lang="zh-CN" altLang="en-US" sz="2000">
                <a:solidFill>
                  <a:srgbClr val="414455"/>
                </a:solidFill>
                <a:latin typeface="微软雅黑" panose="020B0503020204020204" pitchFamily="34" charset="-122"/>
                <a:ea typeface="微软雅黑" panose="020B0503020204020204" pitchFamily="34" charset="-122"/>
                <a:sym typeface="+mn-ea"/>
              </a:rPr>
              <a:t>丰富</a:t>
            </a: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marL="342900" indent="-342900" algn="just" defTabSz="457200">
              <a:lnSpc>
                <a:spcPct val="130000"/>
              </a:lnSpc>
              <a:buFont typeface="Wingdings" panose="05000000000000000000" charset="0"/>
              <a:buChar char="l"/>
            </a:pP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marL="342900" indent="-342900" algn="just" defTabSz="457200">
              <a:lnSpc>
                <a:spcPct val="130000"/>
              </a:lnSpc>
              <a:buFont typeface="Wingdings" panose="05000000000000000000" charset="0"/>
              <a:buChar char="l"/>
            </a:pP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marL="342900" indent="-342900" algn="just" defTabSz="457200">
              <a:lnSpc>
                <a:spcPct val="130000"/>
              </a:lnSpc>
              <a:buFont typeface="Wingdings" panose="05000000000000000000" charset="0"/>
              <a:buChar char="l"/>
            </a:pPr>
            <a:endParaRPr lang="zh-CN" altLang="en-US" sz="2000">
              <a:solidFill>
                <a:srgbClr val="414455"/>
              </a:solidFill>
              <a:latin typeface="微软雅黑" panose="020B0503020204020204" pitchFamily="34" charset="-122"/>
              <a:ea typeface="微软雅黑" panose="020B0503020204020204" pitchFamily="34" charset="-122"/>
              <a:sym typeface="+mn-ea"/>
            </a:endParaRPr>
          </a:p>
          <a:p>
            <a:pPr algn="just" defTabSz="457200">
              <a:lnSpc>
                <a:spcPct val="130000"/>
              </a:lnSpc>
              <a:buFont typeface="Wingdings" panose="05000000000000000000" charset="0"/>
            </a:pPr>
            <a:endParaRPr lang="zh-CN" altLang="en-US" sz="2000" dirty="0">
              <a:solidFill>
                <a:srgbClr val="414455"/>
              </a:solidFill>
              <a:latin typeface="微软雅黑" panose="020B0503020204020204" pitchFamily="34" charset="-122"/>
              <a:ea typeface="微软雅黑" panose="020B0503020204020204" pitchFamily="34" charset="-122"/>
            </a:endParaRPr>
          </a:p>
          <a:p>
            <a:pPr marL="342900" indent="-342900" algn="just" defTabSz="457200">
              <a:lnSpc>
                <a:spcPct val="130000"/>
              </a:lnSpc>
              <a:buFont typeface="Wingdings" panose="05000000000000000000" charset="0"/>
              <a:buChar char="l"/>
            </a:pPr>
            <a:endParaRPr lang="zh-CN" altLang="en-US" sz="2000" dirty="0">
              <a:solidFill>
                <a:srgbClr val="414455"/>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699260" y="171450"/>
            <a:ext cx="3938270" cy="521970"/>
          </a:xfrm>
          <a:prstGeom prst="rect">
            <a:avLst/>
          </a:prstGeom>
          <a:noFill/>
        </p:spPr>
        <p:txBody>
          <a:bodyPr wrap="square" rtlCol="0">
            <a:spAutoFit/>
          </a:bodyPr>
          <a:lstStyle/>
          <a:p>
            <a:pPr algn="ctr" defTabSz="1219200"/>
            <a:r>
              <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用户体验与意见</a:t>
            </a:r>
            <a:r>
              <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建议</a:t>
            </a:r>
            <a:endParaRPr lang="zh-CN" altLang="en-US" sz="28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99"/>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Placeholder 2"/>
          <p:cNvSpPr txBox="1"/>
          <p:nvPr/>
        </p:nvSpPr>
        <p:spPr>
          <a:xfrm>
            <a:off x="1271905" y="2088515"/>
            <a:ext cx="2783205" cy="393700"/>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457200">
              <a:lnSpc>
                <a:spcPct val="140000"/>
              </a:lnSpc>
            </a:pPr>
            <a:r>
              <a:rPr lang="en-US" sz="1800" b="1">
                <a:solidFill>
                  <a:prstClr val="black">
                    <a:lumMod val="85000"/>
                    <a:lumOff val="15000"/>
                  </a:prstClr>
                </a:solidFill>
                <a:latin typeface="微软雅黑" panose="020B0503020204020204" pitchFamily="34" charset="-122"/>
                <a:ea typeface="微软雅黑" panose="020B0503020204020204" pitchFamily="34" charset="-122"/>
              </a:rPr>
              <a:t>UI</a:t>
            </a:r>
            <a:r>
              <a:rPr lang="zh-CN" altLang="en-US" sz="1800" b="1">
                <a:solidFill>
                  <a:prstClr val="black">
                    <a:lumMod val="85000"/>
                    <a:lumOff val="15000"/>
                  </a:prstClr>
                </a:solidFill>
                <a:latin typeface="微软雅黑" panose="020B0503020204020204" pitchFamily="34" charset="-122"/>
                <a:ea typeface="微软雅黑" panose="020B0503020204020204" pitchFamily="34" charset="-122"/>
              </a:rPr>
              <a:t>设计还需继续美化</a:t>
            </a:r>
            <a:endParaRPr lang="zh-CN" altLang="en-US" sz="1800" b="1">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1" name="Group 46"/>
          <p:cNvGrpSpPr/>
          <p:nvPr/>
        </p:nvGrpSpPr>
        <p:grpSpPr>
          <a:xfrm>
            <a:off x="9316513" y="2217786"/>
            <a:ext cx="2783079" cy="1634446"/>
            <a:chOff x="1342364" y="1485018"/>
            <a:chExt cx="2019300" cy="1185896"/>
          </a:xfrm>
        </p:grpSpPr>
        <p:sp>
          <p:nvSpPr>
            <p:cNvPr id="62" name="Text Placeholder 2"/>
            <p:cNvSpPr txBox="1"/>
            <p:nvPr/>
          </p:nvSpPr>
          <p:spPr>
            <a:xfrm>
              <a:off x="1342364" y="1485018"/>
              <a:ext cx="2019300" cy="285799"/>
            </a:xfrm>
            <a:prstGeom prst="rect">
              <a:avLst/>
            </a:prstGeom>
          </p:spPr>
          <p:txBody>
            <a:bodyPr vert="horz"/>
            <a:lstStyle>
              <a:defPPr>
                <a:defRPr lang="zh-CN"/>
              </a:defPPr>
              <a:lvl1pPr indent="0" defTabSz="457200">
                <a:lnSpc>
                  <a:spcPct val="140000"/>
                </a:lnSpc>
                <a:spcBef>
                  <a:spcPct val="20000"/>
                </a:spcBef>
                <a:buFont typeface="Arial" panose="020B0604020202020204"/>
                <a:buNone/>
                <a:defRPr sz="2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panose="0200000000000000000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defTabSz="457200"/>
              <a:r>
                <a:rPr lang="zh-CN" altLang="en-US" sz="1800" b="1">
                  <a:solidFill>
                    <a:prstClr val="black">
                      <a:lumMod val="85000"/>
                      <a:lumOff val="15000"/>
                    </a:prstClr>
                  </a:solidFill>
                </a:rPr>
                <a:t>功能需要进一步完善</a:t>
              </a:r>
              <a:endParaRPr lang="zh-CN" altLang="en-US" sz="1800" b="1">
                <a:solidFill>
                  <a:prstClr val="black">
                    <a:lumMod val="85000"/>
                    <a:lumOff val="15000"/>
                  </a:prstClr>
                </a:solidFill>
              </a:endParaRPr>
            </a:p>
          </p:txBody>
        </p:sp>
        <p:sp>
          <p:nvSpPr>
            <p:cNvPr id="63" name="Text Placeholder 8"/>
            <p:cNvSpPr txBox="1"/>
            <p:nvPr/>
          </p:nvSpPr>
          <p:spPr>
            <a:xfrm>
              <a:off x="1342364" y="1753717"/>
              <a:ext cx="2019300" cy="917197"/>
            </a:xfrm>
            <a:prstGeom prst="rect">
              <a:avLst/>
            </a:prstGeom>
          </p:spPr>
          <p:txBody>
            <a:bodyPr vert="horz"/>
            <a:lstStyle>
              <a:defPPr>
                <a:defRPr lang="zh-CN"/>
              </a:defPPr>
              <a:lvl1pPr indent="0" defTabSz="457200">
                <a:lnSpc>
                  <a:spcPct val="100000"/>
                </a:lnSpc>
                <a:spcBef>
                  <a:spcPct val="20000"/>
                </a:spcBef>
                <a:buFont typeface="Arial" panose="020B0604020202020204"/>
                <a:buNone/>
                <a:defRPr sz="1400" baseline="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cs typeface="Roboto Condensed" panose="0200000000000000000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defTabSz="457200"/>
              <a:endParaRPr lang="en-US" altLang="zh-CN" sz="1400" dirty="0">
                <a:solidFill>
                  <a:prstClr val="black">
                    <a:lumMod val="85000"/>
                    <a:lumOff val="15000"/>
                  </a:prstClr>
                </a:solidFill>
              </a:endParaRPr>
            </a:p>
          </p:txBody>
        </p:sp>
      </p:grpSp>
      <p:cxnSp>
        <p:nvCxnSpPr>
          <p:cNvPr id="67" name="直接连接符 66"/>
          <p:cNvCxnSpPr>
            <a:stCxn id="20" idx="0"/>
          </p:cNvCxnSpPr>
          <p:nvPr/>
        </p:nvCxnSpPr>
        <p:spPr>
          <a:xfrm flipV="1">
            <a:off x="4430440" y="2305944"/>
            <a:ext cx="0" cy="54822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4054903" y="2285623"/>
            <a:ext cx="375537"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47" idx="0"/>
          </p:cNvCxnSpPr>
          <p:nvPr/>
        </p:nvCxnSpPr>
        <p:spPr>
          <a:xfrm flipV="1">
            <a:off x="5926393" y="2332614"/>
            <a:ext cx="0" cy="548223"/>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926393" y="2332613"/>
            <a:ext cx="3390171"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3" idx="4"/>
          </p:cNvCxnSpPr>
          <p:nvPr/>
        </p:nvCxnSpPr>
        <p:spPr>
          <a:xfrm>
            <a:off x="7480767" y="4744560"/>
            <a:ext cx="6564" cy="632056"/>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3948221" y="5377254"/>
            <a:ext cx="3532759" cy="0"/>
          </a:xfrm>
          <a:prstGeom prst="line">
            <a:avLst/>
          </a:prstGeom>
          <a:ln>
            <a:solidFill>
              <a:srgbClr val="414455">
                <a:alpha val="50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484609" y="2854167"/>
            <a:ext cx="1890393" cy="1890393"/>
            <a:chOff x="2714799" y="2668953"/>
            <a:chExt cx="1891378" cy="1891378"/>
          </a:xfrm>
          <a:solidFill>
            <a:srgbClr val="005DA2"/>
          </a:solidFill>
        </p:grpSpPr>
        <p:sp>
          <p:nvSpPr>
            <p:cNvPr id="20" name="Oval 8"/>
            <p:cNvSpPr/>
            <p:nvPr/>
          </p:nvSpPr>
          <p:spPr>
            <a:xfrm>
              <a:off x="2714799" y="2668953"/>
              <a:ext cx="1891378" cy="1891378"/>
            </a:xfrm>
            <a:prstGeom prst="ellipse">
              <a:avLst/>
            </a:prstGeom>
            <a:solidFill>
              <a:schemeClr val="accent1"/>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en-US" sz="2400" dirty="0">
                <a:solidFill>
                  <a:prstClr val="white"/>
                </a:solidFill>
                <a:latin typeface="微软雅黑" panose="020B0503020204020204" pitchFamily="34" charset="-122"/>
                <a:ea typeface="微软雅黑" panose="020B0503020204020204" pitchFamily="34" charset="-122"/>
              </a:endParaRPr>
            </a:p>
          </p:txBody>
        </p:sp>
        <p:sp>
          <p:nvSpPr>
            <p:cNvPr id="75" name="Text Placeholder 2"/>
            <p:cNvSpPr txBox="1"/>
            <p:nvPr/>
          </p:nvSpPr>
          <p:spPr>
            <a:xfrm>
              <a:off x="3178613" y="3378117"/>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457200"/>
              <a:r>
                <a:rPr lang="zh-CN" altLang="en-US" sz="2400" b="1">
                  <a:solidFill>
                    <a:prstClr val="white"/>
                  </a:solidFill>
                  <a:latin typeface="微软雅黑" panose="020B0503020204020204" pitchFamily="34" charset="-122"/>
                  <a:ea typeface="微软雅黑" panose="020B0503020204020204" pitchFamily="34" charset="-122"/>
                </a:rPr>
                <a:t>不足</a:t>
              </a:r>
              <a:endParaRPr lang="zh-CN" altLang="en-US" sz="2400" b="1">
                <a:solidFill>
                  <a:prstClr val="white"/>
                </a:solidFill>
                <a:latin typeface="微软雅黑" panose="020B0503020204020204" pitchFamily="34" charset="-122"/>
                <a:ea typeface="微软雅黑" panose="020B0503020204020204" pitchFamily="34" charset="-122"/>
              </a:endParaRPr>
            </a:p>
          </p:txBody>
        </p:sp>
      </p:grpSp>
      <p:grpSp>
        <p:nvGrpSpPr>
          <p:cNvPr id="79" name="组合 78"/>
          <p:cNvGrpSpPr/>
          <p:nvPr/>
        </p:nvGrpSpPr>
        <p:grpSpPr>
          <a:xfrm>
            <a:off x="4981196" y="2880837"/>
            <a:ext cx="1890393" cy="1890393"/>
            <a:chOff x="4929455" y="2675306"/>
            <a:chExt cx="1891378" cy="1891378"/>
          </a:xfrm>
          <a:solidFill>
            <a:srgbClr val="FFC400"/>
          </a:solidFill>
        </p:grpSpPr>
        <p:sp>
          <p:nvSpPr>
            <p:cNvPr id="47" name="Oval 9"/>
            <p:cNvSpPr/>
            <p:nvPr/>
          </p:nvSpPr>
          <p:spPr>
            <a:xfrm>
              <a:off x="4929455" y="2675306"/>
              <a:ext cx="1891378" cy="1891378"/>
            </a:xfrm>
            <a:prstGeom prst="ellipse">
              <a:avLst/>
            </a:prstGeom>
            <a:solidFill>
              <a:schemeClr val="bg1">
                <a:lumMod val="65000"/>
              </a:schemeClr>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en-US" sz="2400" dirty="0">
                <a:solidFill>
                  <a:prstClr val="white"/>
                </a:solidFill>
                <a:latin typeface="微软雅黑" panose="020B0503020204020204" pitchFamily="34" charset="-122"/>
                <a:ea typeface="微软雅黑" panose="020B0503020204020204" pitchFamily="34" charset="-122"/>
              </a:endParaRPr>
            </a:p>
          </p:txBody>
        </p:sp>
        <p:sp>
          <p:nvSpPr>
            <p:cNvPr id="76" name="Text Placeholder 2"/>
            <p:cNvSpPr txBox="1"/>
            <p:nvPr/>
          </p:nvSpPr>
          <p:spPr>
            <a:xfrm>
              <a:off x="5432551" y="3310771"/>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457200"/>
              <a:r>
                <a:rPr lang="zh-CN" altLang="en-US" sz="2400" b="1">
                  <a:solidFill>
                    <a:prstClr val="white"/>
                  </a:solidFill>
                  <a:latin typeface="微软雅黑" panose="020B0503020204020204" pitchFamily="34" charset="-122"/>
                  <a:ea typeface="微软雅黑" panose="020B0503020204020204" pitchFamily="34" charset="-122"/>
                </a:rPr>
                <a:t>功能</a:t>
              </a:r>
              <a:br>
                <a:rPr lang="zh-CN" altLang="en-US" sz="2400" b="1">
                  <a:solidFill>
                    <a:prstClr val="white"/>
                  </a:solidFill>
                  <a:latin typeface="微软雅黑" panose="020B0503020204020204" pitchFamily="34" charset="-122"/>
                  <a:ea typeface="微软雅黑" panose="020B0503020204020204" pitchFamily="34" charset="-122"/>
                </a:rPr>
              </a:br>
              <a:r>
                <a:rPr lang="zh-CN" altLang="en-US" sz="2400" b="1">
                  <a:solidFill>
                    <a:prstClr val="white"/>
                  </a:solidFill>
                  <a:latin typeface="微软雅黑" panose="020B0503020204020204" pitchFamily="34" charset="-122"/>
                  <a:ea typeface="微软雅黑" panose="020B0503020204020204" pitchFamily="34" charset="-122"/>
                </a:rPr>
                <a:t>完善</a:t>
              </a:r>
              <a:endParaRPr lang="zh-CN" altLang="en-US" sz="2400" b="1">
                <a:solidFill>
                  <a:prstClr val="white"/>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6535570" y="2854167"/>
            <a:ext cx="1890393" cy="1890393"/>
            <a:chOff x="5867096" y="2648622"/>
            <a:chExt cx="1891378" cy="1891378"/>
          </a:xfrm>
          <a:solidFill>
            <a:srgbClr val="005DA2"/>
          </a:solidFill>
        </p:grpSpPr>
        <p:sp>
          <p:nvSpPr>
            <p:cNvPr id="53" name="Oval 10"/>
            <p:cNvSpPr/>
            <p:nvPr/>
          </p:nvSpPr>
          <p:spPr>
            <a:xfrm>
              <a:off x="5867096" y="2648622"/>
              <a:ext cx="1891378" cy="1891378"/>
            </a:xfrm>
            <a:prstGeom prst="ellipse">
              <a:avLst/>
            </a:prstGeom>
            <a:solidFill>
              <a:schemeClr val="accent1"/>
            </a:solidFill>
            <a:ln w="666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noAutofit/>
            </a:bodyPr>
            <a:lstStyle/>
            <a:p>
              <a:pPr algn="ctr" defTabSz="1219200"/>
              <a:endParaRPr lang="en-US" sz="2400" dirty="0">
                <a:solidFill>
                  <a:prstClr val="white"/>
                </a:solidFill>
                <a:latin typeface="微软雅黑" panose="020B0503020204020204" pitchFamily="34" charset="-122"/>
                <a:ea typeface="微软雅黑" panose="020B0503020204020204" pitchFamily="34" charset="-122"/>
              </a:endParaRPr>
            </a:p>
          </p:txBody>
        </p:sp>
        <p:sp>
          <p:nvSpPr>
            <p:cNvPr id="77" name="Text Placeholder 2"/>
            <p:cNvSpPr txBox="1"/>
            <p:nvPr/>
          </p:nvSpPr>
          <p:spPr>
            <a:xfrm>
              <a:off x="6315199" y="3357786"/>
              <a:ext cx="1224135" cy="567411"/>
            </a:xfrm>
            <a:prstGeom prst="rect">
              <a:avLst/>
            </a:prstGeom>
            <a:noFill/>
            <a:ln w="66675">
              <a:noFill/>
            </a:ln>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defTabSz="457200"/>
              <a:r>
                <a:rPr lang="zh-CN" altLang="en-US" sz="2400" b="1">
                  <a:solidFill>
                    <a:prstClr val="white"/>
                  </a:solidFill>
                  <a:latin typeface="微软雅黑" panose="020B0503020204020204" pitchFamily="34" charset="-122"/>
                  <a:ea typeface="微软雅黑" panose="020B0503020204020204" pitchFamily="34" charset="-122"/>
                </a:rPr>
                <a:t>项目</a:t>
              </a:r>
              <a:br>
                <a:rPr lang="zh-CN" altLang="en-US" sz="2400" b="1">
                  <a:solidFill>
                    <a:prstClr val="white"/>
                  </a:solidFill>
                  <a:latin typeface="微软雅黑" panose="020B0503020204020204" pitchFamily="34" charset="-122"/>
                  <a:ea typeface="微软雅黑" panose="020B0503020204020204" pitchFamily="34" charset="-122"/>
                </a:rPr>
              </a:br>
              <a:r>
                <a:rPr lang="zh-CN" altLang="en-US" sz="2400" b="1">
                  <a:solidFill>
                    <a:prstClr val="white"/>
                  </a:solidFill>
                  <a:latin typeface="微软雅黑" panose="020B0503020204020204" pitchFamily="34" charset="-122"/>
                  <a:ea typeface="微软雅黑" panose="020B0503020204020204" pitchFamily="34" charset="-122"/>
                </a:rPr>
                <a:t>推进</a:t>
              </a:r>
              <a:endParaRPr lang="zh-CN" altLang="en-US" sz="2400" b="1">
                <a:solidFill>
                  <a:prstClr val="white"/>
                </a:solidFill>
                <a:latin typeface="微软雅黑" panose="020B0503020204020204" pitchFamily="34" charset="-122"/>
                <a:ea typeface="微软雅黑" panose="020B0503020204020204" pitchFamily="34" charset="-122"/>
              </a:endParaRPr>
            </a:p>
          </p:txBody>
        </p:sp>
      </p:grpSp>
      <p:sp>
        <p:nvSpPr>
          <p:cNvPr id="35" name="文本框 2"/>
          <p:cNvSpPr txBox="1"/>
          <p:nvPr/>
        </p:nvSpPr>
        <p:spPr>
          <a:xfrm>
            <a:off x="1693730" y="171173"/>
            <a:ext cx="328724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不足与</a:t>
            </a:r>
            <a:r>
              <a:rPr lang="zh-CN" altLang="en-US" sz="2800" b="1">
                <a:solidFill>
                  <a:srgbClr val="0070C0"/>
                </a:solidFill>
                <a:latin typeface="微软雅黑" panose="020B0503020204020204" pitchFamily="34" charset="-122"/>
                <a:ea typeface="微软雅黑" panose="020B0503020204020204" pitchFamily="34" charset="-122"/>
              </a:rPr>
              <a:t>改进措施</a:t>
            </a:r>
            <a:endParaRPr lang="zh-CN" altLang="en-US" sz="2800" b="1">
              <a:solidFill>
                <a:srgbClr val="0070C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43965" y="4855210"/>
            <a:ext cx="2726690" cy="829945"/>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rPr>
              <a:t>App</a:t>
            </a:r>
            <a:r>
              <a:rPr lang="zh-CN" altLang="en-US" sz="2400">
                <a:solidFill>
                  <a:schemeClr val="tx1"/>
                </a:solidFill>
                <a:effectLst>
                  <a:outerShdw blurRad="38100" dist="19050" dir="2700000" algn="tl" rotWithShape="0">
                    <a:schemeClr val="dk1">
                      <a:alpha val="40000"/>
                    </a:schemeClr>
                  </a:outerShdw>
                </a:effectLst>
              </a:rPr>
              <a:t>普适性要进一步增强</a:t>
            </a:r>
            <a:endParaRPr lang="zh-CN" altLang="en-US" sz="240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30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500"/>
                                        <p:tgtEl>
                                          <p:spTgt spid="67"/>
                                        </p:tgtEl>
                                      </p:cBhvr>
                                    </p:animEffect>
                                  </p:childTnLst>
                                </p:cTn>
                              </p:par>
                            </p:childTnLst>
                          </p:cTn>
                        </p:par>
                        <p:par>
                          <p:cTn id="20" fill="hold">
                            <p:stCondLst>
                              <p:cond delay="1800"/>
                            </p:stCondLst>
                            <p:childTnLst>
                              <p:par>
                                <p:cTn id="21" presetID="22" presetClass="entr" presetSubtype="2"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right)">
                                      <p:cBhvr>
                                        <p:cTn id="23" dur="500"/>
                                        <p:tgtEl>
                                          <p:spTgt spid="68"/>
                                        </p:tgtEl>
                                      </p:cBhvr>
                                    </p:animEffect>
                                  </p:childTnLst>
                                </p:cTn>
                              </p:par>
                            </p:childTnLst>
                          </p:cTn>
                        </p:par>
                        <p:par>
                          <p:cTn id="24" fill="hold">
                            <p:stCondLst>
                              <p:cond delay="23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par>
                          <p:cTn id="28" fill="hold">
                            <p:stCondLst>
                              <p:cond delay="2800"/>
                            </p:stCondLst>
                            <p:childTnLst>
                              <p:par>
                                <p:cTn id="29" presetID="22" presetClass="entr" presetSubtype="4"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down)">
                                      <p:cBhvr>
                                        <p:cTn id="31" dur="500"/>
                                        <p:tgtEl>
                                          <p:spTgt spid="69"/>
                                        </p:tgtEl>
                                      </p:cBhvr>
                                    </p:animEffect>
                                  </p:childTnLst>
                                </p:cTn>
                              </p:par>
                            </p:childTnLst>
                          </p:cTn>
                        </p:par>
                        <p:par>
                          <p:cTn id="32" fill="hold">
                            <p:stCondLst>
                              <p:cond delay="3300"/>
                            </p:stCondLst>
                            <p:childTnLst>
                              <p:par>
                                <p:cTn id="33" presetID="22" presetClass="entr" presetSubtype="8"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par>
                          <p:cTn id="36" fill="hold">
                            <p:stCondLst>
                              <p:cond delay="3800"/>
                            </p:stCondLst>
                            <p:childTnLst>
                              <p:par>
                                <p:cTn id="37" presetID="22" presetClass="entr" presetSubtype="8" fill="hold"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500"/>
                                        <p:tgtEl>
                                          <p:spTgt spid="61"/>
                                        </p:tgtEl>
                                      </p:cBhvr>
                                    </p:animEffect>
                                  </p:childTnLst>
                                </p:cTn>
                              </p:par>
                            </p:childTnLst>
                          </p:cTn>
                        </p:par>
                        <p:par>
                          <p:cTn id="40" fill="hold">
                            <p:stCondLst>
                              <p:cond delay="4300"/>
                            </p:stCondLst>
                            <p:childTnLst>
                              <p:par>
                                <p:cTn id="41" presetID="10" presetClass="entr" presetSubtype="0"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childTnLst>
                          </p:cTn>
                        </p:par>
                        <p:par>
                          <p:cTn id="44" fill="hold">
                            <p:stCondLst>
                              <p:cond delay="4800"/>
                            </p:stCondLst>
                            <p:childTnLst>
                              <p:par>
                                <p:cTn id="45" presetID="22" presetClass="entr" presetSubtype="1"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up)">
                                      <p:cBhvr>
                                        <p:cTn id="47" dur="500"/>
                                        <p:tgtEl>
                                          <p:spTgt spid="71"/>
                                        </p:tgtEl>
                                      </p:cBhvr>
                                    </p:animEffect>
                                  </p:childTnLst>
                                </p:cTn>
                              </p:par>
                            </p:childTnLst>
                          </p:cTn>
                        </p:par>
                        <p:par>
                          <p:cTn id="48" fill="hold">
                            <p:stCondLst>
                              <p:cond delay="5300"/>
                            </p:stCondLst>
                            <p:childTnLst>
                              <p:par>
                                <p:cTn id="49" presetID="22" presetClass="entr" presetSubtype="2" fill="hold"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wipe(right)">
                                      <p:cBhvr>
                                        <p:cTn id="5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
            <a:ext cx="3720973" cy="6856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67168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670" y="1671687"/>
            <a:ext cx="3740032"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28213"/>
            </a:xfrm>
            <a:prstGeom prst="rect">
              <a:avLst/>
            </a:prstGeom>
          </p:spPr>
          <p:txBody>
            <a:bodyPr wrap="square" lIns="121897" tIns="60948" rIns="121897" bIns="60948">
              <a:spAutoFit/>
            </a:bodyPr>
            <a:lstStyle/>
            <a:p>
              <a:pPr defTabSz="1219200">
                <a:defRPr/>
              </a:pP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工作概述</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8615" y="2507705"/>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801" y="2507705"/>
            <a:ext cx="3740032"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主要功能模块介绍</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15" y="3393097"/>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670" y="3393095"/>
            <a:ext cx="3740032"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79" name="圆角矩形 78"/>
          <p:cNvSpPr/>
          <p:nvPr/>
        </p:nvSpPr>
        <p:spPr>
          <a:xfrm>
            <a:off x="5788615" y="427750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670" y="4277505"/>
            <a:ext cx="3740032"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28214"/>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用户体验和改进计划</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87" name="TextBox 86"/>
          <p:cNvSpPr txBox="1"/>
          <p:nvPr/>
        </p:nvSpPr>
        <p:spPr>
          <a:xfrm>
            <a:off x="338359" y="2219405"/>
            <a:ext cx="2805024" cy="2338032"/>
          </a:xfrm>
          <a:prstGeom prst="rect">
            <a:avLst/>
          </a:prstGeom>
          <a:noFill/>
        </p:spPr>
        <p:txBody>
          <a:bodyPr wrap="square" lIns="121817" tIns="60906" rIns="121817" bIns="60906">
            <a:spAutoFit/>
          </a:bodyPr>
          <a:lstStyle/>
          <a:p>
            <a:pPr algn="r" defTabSz="1219200">
              <a:defRPr/>
            </a:pPr>
            <a:r>
              <a:rPr lang="zh-CN" altLang="en-US" sz="4800" b="1" spc="200">
                <a:solidFill>
                  <a:prstClr val="white"/>
                </a:solidFill>
                <a:latin typeface="微软雅黑" panose="020B0503020204020204" pitchFamily="34" charset="-122"/>
                <a:ea typeface="微软雅黑" panose="020B0503020204020204" pitchFamily="34" charset="-122"/>
              </a:rPr>
              <a:t>目录 </a:t>
            </a:r>
            <a:endParaRPr lang="zh-CN" altLang="en-US" sz="4800" b="1" spc="200">
              <a:solidFill>
                <a:prstClr val="white"/>
              </a:solidFill>
              <a:latin typeface="微软雅黑" panose="020B0503020204020204" pitchFamily="34" charset="-122"/>
              <a:ea typeface="微软雅黑" panose="020B0503020204020204" pitchFamily="34" charset="-122"/>
            </a:endParaRPr>
          </a:p>
          <a:p>
            <a:pPr algn="r" defTabSz="1219200">
              <a:defRPr/>
            </a:pPr>
            <a:r>
              <a:rPr lang="en-US" altLang="zh-CN" sz="4800" b="1" spc="200">
                <a:solidFill>
                  <a:prstClr val="white"/>
                </a:solidFill>
                <a:latin typeface="微软雅黑" panose="020B0503020204020204" pitchFamily="34" charset="-122"/>
                <a:ea typeface="微软雅黑" panose="020B0503020204020204" pitchFamily="34" charset="-122"/>
              </a:rPr>
              <a:t>CONTENTS</a:t>
            </a:r>
            <a:endParaRPr lang="zh-CN" altLang="en-US" sz="3200" b="1" spc="200" dirty="0">
              <a:solidFill>
                <a:prstClr val="white"/>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647208" y="5083723"/>
            <a:ext cx="575764" cy="67903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圆角矩形 3"/>
          <p:cNvSpPr/>
          <p:nvPr/>
        </p:nvSpPr>
        <p:spPr>
          <a:xfrm>
            <a:off x="5788615" y="165517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69670" y="1655177"/>
            <a:ext cx="3740032" cy="511238"/>
            <a:chOff x="6339097" y="1573726"/>
            <a:chExt cx="3744416" cy="511504"/>
          </a:xfrm>
        </p:grpSpPr>
        <p:sp>
          <p:nvSpPr>
            <p:cNvPr id="6" name="圆角矩形 5"/>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 name="矩形 6"/>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创新点和</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可用性</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圆角矩形 11"/>
          <p:cNvSpPr/>
          <p:nvPr/>
        </p:nvSpPr>
        <p:spPr>
          <a:xfrm>
            <a:off x="5788615" y="516926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sz="360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3" name="组合 12"/>
          <p:cNvGrpSpPr/>
          <p:nvPr/>
        </p:nvGrpSpPr>
        <p:grpSpPr>
          <a:xfrm>
            <a:off x="6646175" y="5169267"/>
            <a:ext cx="3740032" cy="511238"/>
            <a:chOff x="6339097" y="1573726"/>
            <a:chExt cx="3744416" cy="511504"/>
          </a:xfrm>
        </p:grpSpPr>
        <p:sp>
          <p:nvSpPr>
            <p:cNvPr id="14" name="圆角矩形 13"/>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15" name="矩形 14"/>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团队分工与合作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childTnLst>
                                </p:cTn>
                              </p:par>
                              <p:par>
                                <p:cTn id="65" presetID="56" presetClass="path" presetSubtype="0" accel="50000" decel="50000" fill="hold" grpId="1" nodeType="withEffect">
                                  <p:stCondLst>
                                    <p:cond delay="0"/>
                                  </p:stCondLst>
                                  <p:childTnLst>
                                    <p:animMotion origin="layout" path="M -0.03737 0.04121 L -6.25E-7 -3.33333E-6 " pathEditMode="relative" rAng="0" ptsTypes="AA">
                                      <p:cBhvr>
                                        <p:cTn id="66" dur="700" fill="hold"/>
                                        <p:tgtEl>
                                          <p:spTgt spid="4"/>
                                        </p:tgtEl>
                                        <p:attrNameLst>
                                          <p:attrName>ppt_x</p:attrName>
                                          <p:attrName>ppt_y</p:attrName>
                                        </p:attrNameLst>
                                      </p:cBhvr>
                                      <p:rCtr x="1862" y="-2060"/>
                                    </p:animMotion>
                                  </p:childTnLst>
                                </p:cTn>
                              </p:par>
                              <p:par>
                                <p:cTn id="67" presetID="22" presetClass="entr" presetSubtype="8"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par>
                          <p:cTn id="70" fill="hold">
                            <p:stCondLst>
                              <p:cond delay="4750"/>
                            </p:stCondLst>
                            <p:childTnLst>
                              <p:par>
                                <p:cTn id="71" presetID="26" presetClass="emph" presetSubtype="0" fill="hold" grpId="2" nodeType="afterEffect">
                                  <p:stCondLst>
                                    <p:cond delay="0"/>
                                  </p:stCondLst>
                                  <p:childTnLst>
                                    <p:animEffect transition="out" filter="fade">
                                      <p:cBhvr>
                                        <p:cTn id="72" dur="500" tmFilter="0, 0; .2, .5; .8, .5; 1, 0"/>
                                        <p:tgtEl>
                                          <p:spTgt spid="4"/>
                                        </p:tgtEl>
                                      </p:cBhvr>
                                    </p:animEffect>
                                    <p:animScale>
                                      <p:cBhvr>
                                        <p:cTn id="73" dur="250" autoRev="1" fill="hold"/>
                                        <p:tgtEl>
                                          <p:spTgt spid="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
                                        </p:tgtEl>
                                      </p:cBhvr>
                                    </p:animEffect>
                                    <p:animScale>
                                      <p:cBhvr>
                                        <p:cTn id="76" dur="250" autoRev="1" fill="hold"/>
                                        <p:tgtEl>
                                          <p:spTgt spid="5"/>
                                        </p:tgtEl>
                                      </p:cBhvr>
                                      <p:by x="105000" y="105000"/>
                                    </p:animScale>
                                  </p:childTnLst>
                                </p:cTn>
                              </p:par>
                            </p:childTnLst>
                          </p:cTn>
                        </p:par>
                        <p:par>
                          <p:cTn id="77" fill="hold">
                            <p:stCondLst>
                              <p:cond delay="525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childTnLst>
                                </p:cTn>
                              </p:par>
                              <p:par>
                                <p:cTn id="81" presetID="56" presetClass="path" presetSubtype="0" accel="50000" decel="50000" fill="hold" grpId="1" nodeType="withEffect">
                                  <p:stCondLst>
                                    <p:cond delay="0"/>
                                  </p:stCondLst>
                                  <p:childTnLst>
                                    <p:animMotion origin="layout" path="M -0.03737 0.04121 L -6.25E-7 -3.33333E-6 " pathEditMode="relative" rAng="0" ptsTypes="AA">
                                      <p:cBhvr>
                                        <p:cTn id="82" dur="700" fill="hold"/>
                                        <p:tgtEl>
                                          <p:spTgt spid="12"/>
                                        </p:tgtEl>
                                        <p:attrNameLst>
                                          <p:attrName>ppt_x</p:attrName>
                                          <p:attrName>ppt_y</p:attrName>
                                        </p:attrNameLst>
                                      </p:cBhvr>
                                      <p:rCtr x="1862" y="-2060"/>
                                    </p:animMotion>
                                  </p:childTnLst>
                                </p:cTn>
                              </p:par>
                              <p:par>
                                <p:cTn id="83" presetID="22" presetClass="entr" presetSubtype="8" fill="hold" nodeType="withEffect">
                                  <p:stCondLst>
                                    <p:cond delay="25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6250"/>
                            </p:stCondLst>
                            <p:childTnLst>
                              <p:par>
                                <p:cTn id="87" presetID="26" presetClass="emph" presetSubtype="0" fill="hold" grpId="2" nodeType="afterEffect">
                                  <p:stCondLst>
                                    <p:cond delay="0"/>
                                  </p:stCondLst>
                                  <p:childTnLst>
                                    <p:animEffect transition="out" filter="fade">
                                      <p:cBhvr>
                                        <p:cTn id="88" dur="500" tmFilter="0, 0; .2, .5; .8, .5; 1, 0"/>
                                        <p:tgtEl>
                                          <p:spTgt spid="12"/>
                                        </p:tgtEl>
                                      </p:cBhvr>
                                    </p:animEffect>
                                    <p:animScale>
                                      <p:cBhvr>
                                        <p:cTn id="89" dur="250" autoRev="1" fill="hold"/>
                                        <p:tgtEl>
                                          <p:spTgt spid="12"/>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13"/>
                                        </p:tgtEl>
                                      </p:cBhvr>
                                    </p:animEffect>
                                    <p:animScale>
                                      <p:cBhvr>
                                        <p:cTn id="9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4" grpId="0" bldLvl="0" animBg="1"/>
      <p:bldP spid="4" grpId="1" bldLvl="0" animBg="1"/>
      <p:bldP spid="4" grpId="2" bldLvl="0" animBg="1"/>
      <p:bldP spid="12" grpId="0" bldLvl="0" animBg="1"/>
      <p:bldP spid="12" grpId="1" bldLvl="0" animBg="1"/>
      <p:bldP spid="12" grpId="2"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431165" y="547370"/>
            <a:ext cx="11294110" cy="5855970"/>
          </a:xfrm>
          <a:prstGeom prst="roundRect">
            <a:avLst>
              <a:gd name="adj" fmla="val 3926"/>
            </a:avLst>
          </a:prstGeom>
          <a:noFill/>
          <a:ln w="25400" cap="flat" cmpd="sng" algn="ctr">
            <a:solidFill>
              <a:schemeClr val="accent1"/>
            </a:solidFill>
            <a:prstDash val="solid"/>
            <a:round/>
            <a:headEnd type="none" w="med" len="med"/>
            <a:tailEnd type="none" w="med" len="med"/>
          </a:ln>
          <a:effectLst/>
        </p:spPr>
        <p:txBody>
          <a:bodyPr vert="horz" wrap="square" lIns="91390" tIns="45695" rIns="91390" bIns="45695" numCol="1" rtlCol="0" anchor="t" anchorCtr="0" compatLnSpc="1"/>
          <a:lstStyle/>
          <a:p>
            <a:pPr defTabSz="815975"/>
            <a:endParaRPr lang="zh-CN" altLang="en-US" sz="2400">
              <a:solidFill>
                <a:prstClr val="black"/>
              </a:solidFill>
              <a:latin typeface="Calibri" panose="020F0502020204030204"/>
              <a:ea typeface="宋体" panose="02010600030101010101" pitchFamily="2" charset="-122"/>
            </a:endParaRPr>
          </a:p>
        </p:txBody>
      </p:sp>
      <p:sp>
        <p:nvSpPr>
          <p:cNvPr id="7" name="Rectangle 11"/>
          <p:cNvSpPr>
            <a:spLocks noChangeArrowheads="1"/>
          </p:cNvSpPr>
          <p:nvPr/>
        </p:nvSpPr>
        <p:spPr bwMode="auto">
          <a:xfrm>
            <a:off x="787400" y="1045845"/>
            <a:ext cx="4751070" cy="534035"/>
          </a:xfrm>
          <a:prstGeom prst="rect">
            <a:avLst/>
          </a:prstGeom>
          <a:noFill/>
          <a:ln w="9525" cap="flat" cmpd="sng">
            <a:noFill/>
            <a:beve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35" tIns="36267" rIns="72535" bIns="3626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just" defTabSz="1219200" eaLnBrk="0" hangingPunct="0">
              <a:lnSpc>
                <a:spcPct val="150000"/>
              </a:lnSpc>
            </a:pPr>
            <a:r>
              <a:rPr lang="zh-CN" altLang="en-US" sz="1900">
                <a:solidFill>
                  <a:prstClr val="black">
                    <a:lumMod val="95000"/>
                    <a:lumOff val="5000"/>
                  </a:prst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a:solidFill>
                  <a:prstClr val="black">
                    <a:lumMod val="95000"/>
                    <a:lumOff val="5000"/>
                  </a:prstClr>
                </a:solidFill>
                <a:latin typeface="微软雅黑" panose="020B0503020204020204" pitchFamily="34" charset="-122"/>
                <a:ea typeface="微软雅黑" panose="020B0503020204020204" pitchFamily="34" charset="-122"/>
                <a:sym typeface="微软雅黑" panose="020B0503020204020204" pitchFamily="34" charset="-122"/>
              </a:rPr>
              <a:t> </a:t>
            </a:r>
            <a:endParaRPr sz="2000">
              <a:solidFill>
                <a:prstClr val="black">
                  <a:lumMod val="95000"/>
                  <a:lumOff val="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1984104" y="177836"/>
            <a:ext cx="2166742" cy="772817"/>
            <a:chOff x="2313391" y="376255"/>
            <a:chExt cx="1859969" cy="608493"/>
          </a:xfrm>
          <a:solidFill>
            <a:srgbClr val="0070C0"/>
          </a:solidFill>
        </p:grpSpPr>
        <p:sp>
          <p:nvSpPr>
            <p:cNvPr id="9" name="圆角矩形 8"/>
            <p:cNvSpPr/>
            <p:nvPr/>
          </p:nvSpPr>
          <p:spPr bwMode="auto">
            <a:xfrm>
              <a:off x="2313391" y="376255"/>
              <a:ext cx="1859969" cy="608493"/>
            </a:xfrm>
            <a:prstGeom prst="roundRect">
              <a:avLst>
                <a:gd name="adj" fmla="val 50000"/>
              </a:avLst>
            </a:prstGeom>
            <a:solidFill>
              <a:schemeClr val="accent1"/>
            </a:solidFill>
            <a:ln w="19050" cap="flat" cmpd="sng" algn="ctr">
              <a:noFill/>
              <a:prstDash val="solid"/>
              <a:round/>
              <a:headEnd type="none" w="med" len="med"/>
              <a:tailEnd type="none" w="med" len="med"/>
            </a:ln>
            <a:effectLst/>
          </p:spPr>
          <p:txBody>
            <a:bodyPr vert="horz" wrap="square" lIns="108759" tIns="54380" rIns="108759" bIns="54380" numCol="1" rtlCol="0" anchor="t" anchorCtr="0" compatLnSpc="1"/>
            <a:lstStyle/>
            <a:p>
              <a:pPr algn="ctr" defTabSz="1087755"/>
              <a:endParaRPr lang="zh-CN" altLang="en-US" sz="3700" dirty="0">
                <a:solidFill>
                  <a:prstClr val="white"/>
                </a:solidFill>
                <a:latin typeface="Calibri" panose="020F0502020204030204"/>
                <a:ea typeface="微软雅黑" panose="020B0503020204020204" pitchFamily="34" charset="-122"/>
              </a:endParaRPr>
            </a:p>
          </p:txBody>
        </p:sp>
        <p:sp>
          <p:nvSpPr>
            <p:cNvPr id="10" name="矩形 9"/>
            <p:cNvSpPr/>
            <p:nvPr/>
          </p:nvSpPr>
          <p:spPr>
            <a:xfrm>
              <a:off x="2605177" y="490544"/>
              <a:ext cx="1276709" cy="379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r>
                <a:rPr lang="zh-CN" altLang="en-US" sz="3700" b="1">
                  <a:solidFill>
                    <a:prstClr val="white"/>
                  </a:solidFill>
                  <a:latin typeface="微软雅黑" panose="020B0503020204020204" pitchFamily="34" charset="-122"/>
                  <a:ea typeface="微软雅黑" panose="020B0503020204020204" pitchFamily="34" charset="-122"/>
                </a:rPr>
                <a:t>前 言</a:t>
              </a:r>
              <a:endParaRPr lang="zh-CN" altLang="en-US" sz="3700" b="1" dirty="0">
                <a:solidFill>
                  <a:prstClr val="white"/>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1"/>
          <a:stretch>
            <a:fillRect/>
          </a:stretch>
        </p:blipFill>
        <p:spPr>
          <a:xfrm flipH="1">
            <a:off x="6298565" y="1795145"/>
            <a:ext cx="5001260" cy="3339465"/>
          </a:xfrm>
          <a:prstGeom prst="rect">
            <a:avLst/>
          </a:prstGeom>
        </p:spPr>
      </p:pic>
      <p:sp>
        <p:nvSpPr>
          <p:cNvPr id="5" name="文本框 4"/>
          <p:cNvSpPr txBox="1"/>
          <p:nvPr/>
        </p:nvSpPr>
        <p:spPr>
          <a:xfrm>
            <a:off x="1104900" y="1543050"/>
            <a:ext cx="4790440" cy="3138170"/>
          </a:xfrm>
          <a:prstGeom prst="rect">
            <a:avLst/>
          </a:prstGeom>
          <a:noFill/>
        </p:spPr>
        <p:txBody>
          <a:bodyPr wrap="square" rtlCol="0">
            <a:spAutoFit/>
          </a:bodyPr>
          <a:p>
            <a:r>
              <a:rPr lang="en-US" altLang="zh-CN" dirty="0">
                <a:sym typeface="+mn-ea"/>
              </a:rPr>
              <a:t>   </a:t>
            </a:r>
            <a:r>
              <a:rPr lang="en-US" altLang="zh-CN" sz="2000" dirty="0">
                <a:sym typeface="+mn-ea"/>
              </a:rPr>
              <a:t>      </a:t>
            </a:r>
            <a:r>
              <a:rPr lang="zh-CN" altLang="en-US" sz="2000" dirty="0">
                <a:latin typeface="+mn-ea"/>
                <a:sym typeface="+mn-ea"/>
              </a:rPr>
              <a:t>垃圾回收利用无论是对生态保护还是资源的可回收利用都有莫大的好处，如调查研究发现，我国每年使用塑料快餐盒达30亿个，方便面碗5-6亿个，废塑料占生活垃圾的3—7%。1吨废塑料可回炼600公斤无铅汽油和柴油。回收1500吨废纸，可免于砍伐用于生产1200吨纸的林木，所以对垃圾进行分类处理必然成为以后人们的一种生活态度。</a:t>
            </a:r>
            <a:endParaRPr lang="zh-CN" altLang="en-US" dirty="0">
              <a:latin typeface="+mn-ea"/>
            </a:endParaRPr>
          </a:p>
          <a:p>
            <a:endParaRPr lang="zh-CN" altLang="en-US"/>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1000"/>
                                        <p:tgtEl>
                                          <p:spTgt spid="6"/>
                                        </p:tgtEl>
                                      </p:cBhvr>
                                    </p:animEffect>
                                  </p:childTnLst>
                                </p:cTn>
                              </p:par>
                            </p:childTnLst>
                          </p:cTn>
                        </p:par>
                        <p:par>
                          <p:cTn id="12" fill="hold">
                            <p:stCondLst>
                              <p:cond delay="1500"/>
                            </p:stCondLst>
                            <p:childTnLst>
                              <p:par>
                                <p:cTn id="13" presetID="14" presetClass="entr" presetSubtype="10"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5"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
          <p:cNvSpPr/>
          <p:nvPr/>
        </p:nvSpPr>
        <p:spPr bwMode="gray">
          <a:xfrm flipH="1">
            <a:off x="1202006" y="1321391"/>
            <a:ext cx="4937212" cy="2449975"/>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noFill/>
          <a:ln w="12700">
            <a:solidFill>
              <a:schemeClr val="bg1">
                <a:lumMod val="65000"/>
              </a:schemeClr>
            </a:solidFill>
            <a:miter lim="800000"/>
          </a:ln>
          <a:effectLst/>
        </p:spPr>
        <p:txBody>
          <a:bodyPr lIns="127947" tIns="85299" rIns="127947" bIns="170597" anchor="b" anchorCtr="0"/>
          <a:lstStyle/>
          <a:p>
            <a:pPr algn="l" defTabSz="1219200"/>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主要负责项目文档、</a:t>
            </a:r>
            <a:r>
              <a:rPr lang="en-US" altLang="zh-CN"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PPT</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的制作</a:t>
            </a:r>
            <a:b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br>
            <a:r>
              <a:rPr lang="en-US" altLang="zh-CN"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UI</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界面、</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动画的设计</a:t>
            </a:r>
            <a:b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b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设置信息界面代码的</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编写</a:t>
            </a: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p:txBody>
      </p:sp>
      <p:sp>
        <p:nvSpPr>
          <p:cNvPr id="6" name="Freeform 10"/>
          <p:cNvSpPr/>
          <p:nvPr/>
        </p:nvSpPr>
        <p:spPr bwMode="gray">
          <a:xfrm>
            <a:off x="6308522" y="3929816"/>
            <a:ext cx="4937212" cy="2449975"/>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noFill/>
          <a:ln w="12700">
            <a:solidFill>
              <a:schemeClr val="bg1">
                <a:lumMod val="65000"/>
              </a:schemeClr>
            </a:solidFill>
            <a:miter lim="800000"/>
          </a:ln>
          <a:effectLst/>
        </p:spPr>
        <p:txBody>
          <a:bodyPr lIns="127947" tIns="170597" rIns="127947" bIns="170597" anchor="t" anchorCtr="0"/>
          <a:lstStyle/>
          <a:p>
            <a:pPr algn="r" defTabSz="1219200"/>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主要负责数据库的</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设计</a:t>
            </a: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a:p>
            <a:pPr algn="r" defTabSz="1219200"/>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搜索功能等主要</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功能的</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实现</a:t>
            </a: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a:p>
            <a:pPr algn="r" defTabSz="1219200"/>
            <a:r>
              <a:rPr lang="en-US" altLang="zh-CN"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APP</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测试</a:t>
            </a: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a:p>
            <a:pPr algn="r" defTabSz="1219200"/>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相关</a:t>
            </a:r>
            <a:r>
              <a:rPr lang="en-US" altLang="zh-CN"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bug</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的检查及</a:t>
            </a:r>
            <a: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t>修复</a:t>
            </a: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a:p>
            <a:pPr algn="r" defTabSz="1219200"/>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a:p>
            <a:pPr algn="r" defTabSz="1219200"/>
            <a:b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br>
            <a:b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br>
            <a:br>
              <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rPr>
            </a:br>
            <a:endParaRPr lang="zh-CN" altLang="en-US" sz="1600">
              <a:solidFill>
                <a:prstClr val="black">
                  <a:lumMod val="85000"/>
                  <a:lumOff val="15000"/>
                </a:prstClr>
              </a:solidFill>
              <a:latin typeface="微软雅黑" panose="020B0503020204020204" pitchFamily="34" charset="-122"/>
              <a:ea typeface="微软雅黑" panose="020B0503020204020204" pitchFamily="34" charset="-122"/>
              <a:cs typeface="华文黑体" pitchFamily="2" charset="-122"/>
            </a:endParaRPr>
          </a:p>
        </p:txBody>
      </p:sp>
      <p:sp>
        <p:nvSpPr>
          <p:cNvPr id="9" name="Rectangle 19"/>
          <p:cNvSpPr>
            <a:spLocks noChangeArrowheads="1"/>
          </p:cNvSpPr>
          <p:nvPr/>
        </p:nvSpPr>
        <p:spPr bwMode="gray">
          <a:xfrm>
            <a:off x="6317458" y="5950940"/>
            <a:ext cx="4928272" cy="428851"/>
          </a:xfrm>
          <a:prstGeom prst="rect">
            <a:avLst/>
          </a:prstGeom>
          <a:solidFill>
            <a:schemeClr val="accent1"/>
          </a:solidFill>
          <a:ln w="12700">
            <a:noFill/>
            <a:miter lim="800000"/>
          </a:ln>
          <a:effectLst/>
        </p:spPr>
        <p:txBody>
          <a:bodyPr lIns="127947" tIns="85299" rIns="127947" bIns="85299" anchor="ctr"/>
          <a:lstStyle/>
          <a:p>
            <a:pPr defTabSz="949960" eaLnBrk="0" hangingPunct="0"/>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徐溢</a:t>
            </a:r>
            <a:r>
              <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崇</a:t>
            </a:r>
            <a:endParaRPr lang="zh-CN" altLang="en-US" sz="19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Rectangle 19"/>
          <p:cNvSpPr>
            <a:spLocks noChangeArrowheads="1"/>
          </p:cNvSpPr>
          <p:nvPr/>
        </p:nvSpPr>
        <p:spPr bwMode="gray">
          <a:xfrm>
            <a:off x="1202006" y="1321391"/>
            <a:ext cx="4928272" cy="428851"/>
          </a:xfrm>
          <a:prstGeom prst="rect">
            <a:avLst/>
          </a:prstGeom>
          <a:solidFill>
            <a:schemeClr val="accent1"/>
          </a:solidFill>
          <a:ln w="12700">
            <a:noFill/>
            <a:round/>
          </a:ln>
          <a:effectLst/>
        </p:spPr>
        <p:txBody>
          <a:bodyPr wrap="none" lIns="108330" tIns="54166" rIns="108330" bIns="54166" anchor="ctr"/>
          <a:lstStyle/>
          <a:p>
            <a:pPr defTabSz="1219200"/>
            <a:r>
              <a:rPr lang="zh-CN" altLang="en-US" sz="1900" b="1" noProof="1">
                <a:solidFill>
                  <a:prstClr val="white"/>
                </a:solidFill>
                <a:latin typeface="微软雅黑" panose="020B0503020204020204" pitchFamily="34" charset="-122"/>
                <a:ea typeface="微软雅黑" panose="020B0503020204020204" pitchFamily="34" charset="-122"/>
              </a:rPr>
              <a:t>吴家均</a:t>
            </a:r>
            <a:endParaRPr lang="zh-CN" altLang="en-US" sz="1900" b="1" noProof="1">
              <a:solidFill>
                <a:prstClr val="white"/>
              </a:solidFill>
              <a:latin typeface="微软雅黑" panose="020B0503020204020204" pitchFamily="34" charset="-122"/>
              <a:ea typeface="微软雅黑" panose="020B0503020204020204" pitchFamily="34" charset="-122"/>
            </a:endParaRPr>
          </a:p>
        </p:txBody>
      </p:sp>
      <p:grpSp>
        <p:nvGrpSpPr>
          <p:cNvPr id="12" name="Gruppieren 43"/>
          <p:cNvGrpSpPr/>
          <p:nvPr/>
        </p:nvGrpSpPr>
        <p:grpSpPr bwMode="gray">
          <a:xfrm>
            <a:off x="5064372" y="2665057"/>
            <a:ext cx="2295010" cy="2310612"/>
            <a:chOff x="2804400" y="1911431"/>
            <a:chExt cx="3535200" cy="3535200"/>
          </a:xfrm>
          <a:solidFill>
            <a:schemeClr val="accent1"/>
          </a:solidFill>
          <a:effectLst/>
        </p:grpSpPr>
        <p:sp>
          <p:nvSpPr>
            <p:cNvPr id="13"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pPr defTabSz="1219200"/>
              <a:endParaRPr lang="de-DE" sz="2400">
                <a:solidFill>
                  <a:prstClr val="black"/>
                </a:solidFill>
                <a:latin typeface="Calibri" panose="020F0502020204030204"/>
              </a:endParaRPr>
            </a:p>
          </p:txBody>
        </p:sp>
        <p:sp>
          <p:nvSpPr>
            <p:cNvPr id="14"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pPr defTabSz="1219200"/>
              <a:endParaRPr lang="de-DE" sz="2400">
                <a:solidFill>
                  <a:prstClr val="black"/>
                </a:solidFill>
                <a:latin typeface="Calibri" panose="020F0502020204030204"/>
              </a:endParaRPr>
            </a:p>
          </p:txBody>
        </p:sp>
        <p:sp>
          <p:nvSpPr>
            <p:cNvPr id="15"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pPr defTabSz="1219200"/>
              <a:endParaRPr lang="de-DE" sz="2400">
                <a:solidFill>
                  <a:prstClr val="black"/>
                </a:solidFill>
                <a:latin typeface="Calibri" panose="020F0502020204030204"/>
              </a:endParaRPr>
            </a:p>
          </p:txBody>
        </p:sp>
      </p:grpSp>
      <p:sp>
        <p:nvSpPr>
          <p:cNvPr id="17" name="文本框 2"/>
          <p:cNvSpPr txBox="1"/>
          <p:nvPr/>
        </p:nvSpPr>
        <p:spPr>
          <a:xfrm>
            <a:off x="1729202" y="171173"/>
            <a:ext cx="328724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团队分工与合作</a:t>
            </a:r>
            <a:endParaRPr lang="zh-CN" altLang="en-US" sz="2800" b="1">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ppt_w</p:attrName>
                                        </p:attrNameLst>
                                      </p:cBhvr>
                                      <p:tavLst>
                                        <p:tav tm="0" fmla="#ppt_w*sin(2.5*pi*$)">
                                          <p:val>
                                            <p:fltVal val="0"/>
                                          </p:val>
                                        </p:tav>
                                        <p:tav tm="100000">
                                          <p:val>
                                            <p:fltVal val="1"/>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14" presetClass="entr" presetSubtype="10" fill="hold" grpId="0" nodeType="withEffect">
                                  <p:stCondLst>
                                    <p:cond delay="60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9" grpId="0" bldLvl="0" animBg="1"/>
      <p:bldP spid="11" grpId="0" bldLvl="0" animBg="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25" y="514"/>
            <a:ext cx="12187299" cy="6857071"/>
          </a:xfrm>
          <a:prstGeom prst="rect">
            <a:avLst/>
          </a:prstGeom>
        </p:spPr>
      </p:pic>
      <p:sp>
        <p:nvSpPr>
          <p:cNvPr id="10" name="TextBox 9"/>
          <p:cNvSpPr txBox="1"/>
          <p:nvPr/>
        </p:nvSpPr>
        <p:spPr>
          <a:xfrm>
            <a:off x="7607381" y="2277472"/>
            <a:ext cx="3937483" cy="1230461"/>
          </a:xfrm>
          <a:prstGeom prst="rect">
            <a:avLst/>
          </a:prstGeom>
          <a:noFill/>
        </p:spPr>
        <p:txBody>
          <a:bodyPr wrap="none" lIns="121854" tIns="60926" rIns="121854" bIns="60926" rtlCol="0">
            <a:spAutoFit/>
          </a:bodyPr>
          <a:lstStyle/>
          <a:p>
            <a:pPr algn="r" defTabSz="1219200"/>
            <a:r>
              <a:rPr lang="zh-CN" altLang="en-US" sz="7195" b="1">
                <a:solidFill>
                  <a:srgbClr val="0070C0"/>
                </a:solidFill>
                <a:latin typeface="微软雅黑" panose="020B0503020204020204" pitchFamily="34" charset="-122"/>
                <a:ea typeface="微软雅黑" panose="020B0503020204020204" pitchFamily="34" charset="-122"/>
              </a:rPr>
              <a:t>谢谢观看</a:t>
            </a:r>
            <a:endParaRPr lang="zh-CN" altLang="en-US" sz="7195"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324449" y="3604116"/>
            <a:ext cx="6025774"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2521" y="455852"/>
            <a:ext cx="2151326" cy="861525"/>
          </a:xfrm>
          <a:prstGeom prst="rect">
            <a:avLst/>
          </a:prstGeom>
          <a:noFill/>
        </p:spPr>
        <p:txBody>
          <a:bodyPr wrap="none" lIns="121854" tIns="60926" rIns="121854" bIns="60926" rtlCol="0">
            <a:spAutoFit/>
          </a:bodyPr>
          <a:lstStyle/>
          <a:p>
            <a:pPr defTabSz="1219200"/>
            <a:r>
              <a:rPr lang="en-US" altLang="zh-CN" sz="4800">
                <a:solidFill>
                  <a:prstClr val="white"/>
                </a:solidFill>
                <a:latin typeface="Eras Bold ITC" panose="020B0907030504020204" pitchFamily="34" charset="0"/>
                <a:ea typeface="宋体" panose="02010600030101010101" pitchFamily="2" charset="-122"/>
              </a:rPr>
              <a:t>LOGO</a:t>
            </a:r>
            <a:endParaRPr lang="zh-CN" altLang="en-US" sz="4800" dirty="0">
              <a:solidFill>
                <a:prstClr val="white"/>
              </a:solidFill>
              <a:latin typeface="Eras Bold ITC" panose="020B0907030504020204" pitchFamily="34" charset="0"/>
              <a:ea typeface="宋体" panose="02010600030101010101" pitchFamily="2" charset="-122"/>
            </a:endParaRPr>
          </a:p>
        </p:txBody>
      </p:sp>
      <p:sp>
        <p:nvSpPr>
          <p:cNvPr id="13" name="TextBox 12"/>
          <p:cNvSpPr txBox="1"/>
          <p:nvPr/>
        </p:nvSpPr>
        <p:spPr>
          <a:xfrm>
            <a:off x="8756858" y="3796082"/>
            <a:ext cx="2708275" cy="612775"/>
          </a:xfrm>
          <a:prstGeom prst="rect">
            <a:avLst/>
          </a:prstGeom>
          <a:noFill/>
        </p:spPr>
        <p:txBody>
          <a:bodyPr wrap="none" lIns="121854" tIns="60926" rIns="121854" bIns="60926" rtlCol="0">
            <a:spAutoFit/>
          </a:bodyPr>
          <a:lstStyle/>
          <a:p>
            <a:pPr algn="r" defTabSz="1219200"/>
            <a:r>
              <a:rPr lang="zh-CN" altLang="en-US" sz="3200" b="1">
                <a:solidFill>
                  <a:prstClr val="black">
                    <a:lumMod val="75000"/>
                    <a:lumOff val="25000"/>
                  </a:prstClr>
                </a:solidFill>
                <a:latin typeface="微软雅黑" panose="020B0503020204020204" pitchFamily="34" charset="-122"/>
                <a:ea typeface="微软雅黑" panose="020B0503020204020204" pitchFamily="34" charset="-122"/>
              </a:rPr>
              <a:t>垃圾回收</a:t>
            </a:r>
            <a:r>
              <a:rPr lang="en-US" altLang="zh-CN" sz="3200" b="1">
                <a:solidFill>
                  <a:prstClr val="black">
                    <a:lumMod val="75000"/>
                    <a:lumOff val="25000"/>
                  </a:prstClr>
                </a:solidFill>
                <a:latin typeface="微软雅黑" panose="020B0503020204020204" pitchFamily="34" charset="-122"/>
                <a:ea typeface="微软雅黑" panose="020B0503020204020204" pitchFamily="34" charset="-122"/>
              </a:rPr>
              <a:t>APP</a:t>
            </a:r>
            <a:endParaRPr lang="en-US" altLang="zh-CN" sz="3200" b="1">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9270809" y="5043860"/>
            <a:ext cx="2228850" cy="412750"/>
          </a:xfrm>
          <a:prstGeom prst="rect">
            <a:avLst/>
          </a:prstGeom>
          <a:noFill/>
        </p:spPr>
        <p:txBody>
          <a:bodyPr wrap="none" lIns="121854" tIns="60926" rIns="121854" bIns="60926" rtlCol="0">
            <a:spAutoFit/>
          </a:bodyPr>
          <a:lstStyle/>
          <a:p>
            <a:pPr defTabSz="1219200"/>
            <a:r>
              <a:rPr lang="zh-CN" altLang="en-US" sz="1900" b="1">
                <a:solidFill>
                  <a:prstClr val="black">
                    <a:lumMod val="75000"/>
                    <a:lumOff val="25000"/>
                  </a:prstClr>
                </a:solidFill>
                <a:latin typeface="微软雅黑" panose="020B0503020204020204" pitchFamily="34" charset="-122"/>
                <a:ea typeface="微软雅黑" panose="020B0503020204020204" pitchFamily="34" charset="-122"/>
              </a:rPr>
              <a:t>汇报人：第</a:t>
            </a:r>
            <a:r>
              <a:rPr lang="en-US" altLang="zh-CN" sz="1900" b="1">
                <a:solidFill>
                  <a:prstClr val="black">
                    <a:lumMod val="75000"/>
                    <a:lumOff val="25000"/>
                  </a:prstClr>
                </a:solidFill>
                <a:latin typeface="微软雅黑" panose="020B0503020204020204" pitchFamily="34" charset="-122"/>
                <a:ea typeface="微软雅黑" panose="020B0503020204020204" pitchFamily="34" charset="-122"/>
              </a:rPr>
              <a:t>14</a:t>
            </a:r>
            <a:r>
              <a:rPr lang="zh-CN" altLang="en-US" sz="1900" b="1">
                <a:solidFill>
                  <a:prstClr val="black">
                    <a:lumMod val="75000"/>
                    <a:lumOff val="25000"/>
                  </a:prstClr>
                </a:solidFill>
                <a:latin typeface="微软雅黑" panose="020B0503020204020204" pitchFamily="34" charset="-122"/>
                <a:ea typeface="微软雅黑" panose="020B0503020204020204" pitchFamily="34" charset="-122"/>
              </a:rPr>
              <a:t>小组</a:t>
            </a:r>
            <a:endParaRPr lang="zh-CN" altLang="en-US" sz="1900" b="1">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0"/>
                                        </p:tgtEl>
                                        <p:attrNameLst>
                                          <p:attrName>ppt_y</p:attrName>
                                        </p:attrNameLst>
                                      </p:cBhvr>
                                      <p:tavLst>
                                        <p:tav tm="0">
                                          <p:val>
                                            <p:strVal val="#ppt_y"/>
                                          </p:val>
                                        </p:tav>
                                        <p:tav tm="100000">
                                          <p:val>
                                            <p:strVal val="#ppt_y"/>
                                          </p:val>
                                        </p:tav>
                                      </p:tavLst>
                                    </p:anim>
                                    <p:anim calcmode="lin" valueType="num">
                                      <p:cBhvr>
                                        <p:cTn id="21"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0"/>
                                        </p:tgtEl>
                                      </p:cBhvr>
                                    </p:animEffect>
                                  </p:childTnLst>
                                </p:cTn>
                              </p:par>
                            </p:childTnLst>
                          </p:cTn>
                        </p:par>
                        <p:par>
                          <p:cTn id="24" fill="hold">
                            <p:stCondLst>
                              <p:cond delay="215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265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150"/>
                            </p:stCondLst>
                            <p:childTnLst>
                              <p:par>
                                <p:cTn id="33" presetID="22" presetClass="entr" presetSubtype="4"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
            <a:ext cx="3720973" cy="6856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67168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670" y="1671687"/>
            <a:ext cx="3740032"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28213"/>
            </a:xfrm>
            <a:prstGeom prst="rect">
              <a:avLst/>
            </a:prstGeom>
          </p:spPr>
          <p:txBody>
            <a:bodyPr wrap="square" lIns="121897" tIns="60948" rIns="121897" bIns="60948">
              <a:spAutoFit/>
            </a:bodyPr>
            <a:lstStyle/>
            <a:p>
              <a:pPr defTabSz="1219200">
                <a:defRPr/>
              </a:pP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工作概述</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8615" y="2507705"/>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801" y="2507705"/>
            <a:ext cx="3740032"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主要功能模块介绍</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15" y="3393097"/>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670" y="3393095"/>
            <a:ext cx="3740032"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79" name="圆角矩形 78"/>
          <p:cNvSpPr/>
          <p:nvPr/>
        </p:nvSpPr>
        <p:spPr>
          <a:xfrm>
            <a:off x="5788615" y="427750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670" y="4277505"/>
            <a:ext cx="3740032"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28214"/>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用户体验和改进计划</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87" name="TextBox 86"/>
          <p:cNvSpPr txBox="1"/>
          <p:nvPr/>
        </p:nvSpPr>
        <p:spPr>
          <a:xfrm>
            <a:off x="338359" y="2219405"/>
            <a:ext cx="2805024" cy="2338032"/>
          </a:xfrm>
          <a:prstGeom prst="rect">
            <a:avLst/>
          </a:prstGeom>
          <a:noFill/>
        </p:spPr>
        <p:txBody>
          <a:bodyPr wrap="square" lIns="121817" tIns="60906" rIns="121817" bIns="60906">
            <a:spAutoFit/>
          </a:bodyPr>
          <a:lstStyle/>
          <a:p>
            <a:pPr algn="r" defTabSz="1219200">
              <a:defRPr/>
            </a:pPr>
            <a:r>
              <a:rPr lang="zh-CN" altLang="en-US" sz="4800" b="1" spc="200">
                <a:solidFill>
                  <a:prstClr val="white"/>
                </a:solidFill>
                <a:latin typeface="微软雅黑" panose="020B0503020204020204" pitchFamily="34" charset="-122"/>
                <a:ea typeface="微软雅黑" panose="020B0503020204020204" pitchFamily="34" charset="-122"/>
              </a:rPr>
              <a:t>目录 </a:t>
            </a:r>
            <a:endParaRPr lang="zh-CN" altLang="en-US" sz="4800" b="1" spc="200">
              <a:solidFill>
                <a:prstClr val="white"/>
              </a:solidFill>
              <a:latin typeface="微软雅黑" panose="020B0503020204020204" pitchFamily="34" charset="-122"/>
              <a:ea typeface="微软雅黑" panose="020B0503020204020204" pitchFamily="34" charset="-122"/>
            </a:endParaRPr>
          </a:p>
          <a:p>
            <a:pPr algn="r" defTabSz="1219200">
              <a:defRPr/>
            </a:pPr>
            <a:r>
              <a:rPr lang="en-US" altLang="zh-CN" sz="4800" b="1" spc="200">
                <a:solidFill>
                  <a:prstClr val="white"/>
                </a:solidFill>
                <a:latin typeface="微软雅黑" panose="020B0503020204020204" pitchFamily="34" charset="-122"/>
                <a:ea typeface="微软雅黑" panose="020B0503020204020204" pitchFamily="34" charset="-122"/>
              </a:rPr>
              <a:t>CONTENTS</a:t>
            </a:r>
            <a:endParaRPr lang="zh-CN" altLang="en-US" sz="3200" b="1" spc="200" dirty="0">
              <a:solidFill>
                <a:prstClr val="white"/>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611648" y="1603923"/>
            <a:ext cx="575764" cy="67903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圆角矩形 3"/>
          <p:cNvSpPr/>
          <p:nvPr/>
        </p:nvSpPr>
        <p:spPr>
          <a:xfrm>
            <a:off x="5788615" y="165517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69670" y="1655177"/>
            <a:ext cx="3740032" cy="511238"/>
            <a:chOff x="6339097" y="1573726"/>
            <a:chExt cx="3744416" cy="511504"/>
          </a:xfrm>
        </p:grpSpPr>
        <p:sp>
          <p:nvSpPr>
            <p:cNvPr id="6" name="圆角矩形 5"/>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 name="矩形 6"/>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创新点和</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可用性</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圆角矩形 11"/>
          <p:cNvSpPr/>
          <p:nvPr/>
        </p:nvSpPr>
        <p:spPr>
          <a:xfrm>
            <a:off x="5788615" y="516926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sz="360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3" name="组合 12"/>
          <p:cNvGrpSpPr/>
          <p:nvPr/>
        </p:nvGrpSpPr>
        <p:grpSpPr>
          <a:xfrm>
            <a:off x="6646175" y="5169267"/>
            <a:ext cx="3740032" cy="511238"/>
            <a:chOff x="6339097" y="1573726"/>
            <a:chExt cx="3744416" cy="511504"/>
          </a:xfrm>
        </p:grpSpPr>
        <p:sp>
          <p:nvSpPr>
            <p:cNvPr id="14" name="圆角矩形 13"/>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15" name="矩形 14"/>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团队分工与合作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childTnLst>
                                </p:cTn>
                              </p:par>
                              <p:par>
                                <p:cTn id="65" presetID="56" presetClass="path" presetSubtype="0" accel="50000" decel="50000" fill="hold" grpId="1" nodeType="withEffect">
                                  <p:stCondLst>
                                    <p:cond delay="0"/>
                                  </p:stCondLst>
                                  <p:childTnLst>
                                    <p:animMotion origin="layout" path="M -0.03737 0.04121 L -6.25E-7 -3.33333E-6 " pathEditMode="relative" rAng="0" ptsTypes="AA">
                                      <p:cBhvr>
                                        <p:cTn id="66" dur="700" fill="hold"/>
                                        <p:tgtEl>
                                          <p:spTgt spid="4"/>
                                        </p:tgtEl>
                                        <p:attrNameLst>
                                          <p:attrName>ppt_x</p:attrName>
                                          <p:attrName>ppt_y</p:attrName>
                                        </p:attrNameLst>
                                      </p:cBhvr>
                                      <p:rCtr x="1862" y="-2060"/>
                                    </p:animMotion>
                                  </p:childTnLst>
                                </p:cTn>
                              </p:par>
                              <p:par>
                                <p:cTn id="67" presetID="22" presetClass="entr" presetSubtype="8"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par>
                          <p:cTn id="70" fill="hold">
                            <p:stCondLst>
                              <p:cond delay="4750"/>
                            </p:stCondLst>
                            <p:childTnLst>
                              <p:par>
                                <p:cTn id="71" presetID="26" presetClass="emph" presetSubtype="0" fill="hold" grpId="2" nodeType="afterEffect">
                                  <p:stCondLst>
                                    <p:cond delay="0"/>
                                  </p:stCondLst>
                                  <p:childTnLst>
                                    <p:animEffect transition="out" filter="fade">
                                      <p:cBhvr>
                                        <p:cTn id="72" dur="500" tmFilter="0, 0; .2, .5; .8, .5; 1, 0"/>
                                        <p:tgtEl>
                                          <p:spTgt spid="4"/>
                                        </p:tgtEl>
                                      </p:cBhvr>
                                    </p:animEffect>
                                    <p:animScale>
                                      <p:cBhvr>
                                        <p:cTn id="73" dur="250" autoRev="1" fill="hold"/>
                                        <p:tgtEl>
                                          <p:spTgt spid="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
                                        </p:tgtEl>
                                      </p:cBhvr>
                                    </p:animEffect>
                                    <p:animScale>
                                      <p:cBhvr>
                                        <p:cTn id="76" dur="250" autoRev="1" fill="hold"/>
                                        <p:tgtEl>
                                          <p:spTgt spid="5"/>
                                        </p:tgtEl>
                                      </p:cBhvr>
                                      <p:by x="105000" y="105000"/>
                                    </p:animScale>
                                  </p:childTnLst>
                                </p:cTn>
                              </p:par>
                            </p:childTnLst>
                          </p:cTn>
                        </p:par>
                        <p:par>
                          <p:cTn id="77" fill="hold">
                            <p:stCondLst>
                              <p:cond delay="525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childTnLst>
                                </p:cTn>
                              </p:par>
                              <p:par>
                                <p:cTn id="81" presetID="56" presetClass="path" presetSubtype="0" accel="50000" decel="50000" fill="hold" grpId="1" nodeType="withEffect">
                                  <p:stCondLst>
                                    <p:cond delay="0"/>
                                  </p:stCondLst>
                                  <p:childTnLst>
                                    <p:animMotion origin="layout" path="M -0.03737 0.04121 L -6.25E-7 -3.33333E-6 " pathEditMode="relative" rAng="0" ptsTypes="AA">
                                      <p:cBhvr>
                                        <p:cTn id="82" dur="700" fill="hold"/>
                                        <p:tgtEl>
                                          <p:spTgt spid="12"/>
                                        </p:tgtEl>
                                        <p:attrNameLst>
                                          <p:attrName>ppt_x</p:attrName>
                                          <p:attrName>ppt_y</p:attrName>
                                        </p:attrNameLst>
                                      </p:cBhvr>
                                      <p:rCtr x="1862" y="-2060"/>
                                    </p:animMotion>
                                  </p:childTnLst>
                                </p:cTn>
                              </p:par>
                              <p:par>
                                <p:cTn id="83" presetID="22" presetClass="entr" presetSubtype="8" fill="hold" nodeType="withEffect">
                                  <p:stCondLst>
                                    <p:cond delay="25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6250"/>
                            </p:stCondLst>
                            <p:childTnLst>
                              <p:par>
                                <p:cTn id="87" presetID="26" presetClass="emph" presetSubtype="0" fill="hold" grpId="2" nodeType="afterEffect">
                                  <p:stCondLst>
                                    <p:cond delay="0"/>
                                  </p:stCondLst>
                                  <p:childTnLst>
                                    <p:animEffect transition="out" filter="fade">
                                      <p:cBhvr>
                                        <p:cTn id="88" dur="500" tmFilter="0, 0; .2, .5; .8, .5; 1, 0"/>
                                        <p:tgtEl>
                                          <p:spTgt spid="12"/>
                                        </p:tgtEl>
                                      </p:cBhvr>
                                    </p:animEffect>
                                    <p:animScale>
                                      <p:cBhvr>
                                        <p:cTn id="89" dur="250" autoRev="1" fill="hold"/>
                                        <p:tgtEl>
                                          <p:spTgt spid="12"/>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13"/>
                                        </p:tgtEl>
                                      </p:cBhvr>
                                    </p:animEffect>
                                    <p:animScale>
                                      <p:cBhvr>
                                        <p:cTn id="9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4" grpId="0" bldLvl="0" animBg="1"/>
      <p:bldP spid="4" grpId="1" bldLvl="0" animBg="1"/>
      <p:bldP spid="4" grpId="2" bldLvl="0" animBg="1"/>
      <p:bldP spid="12" grpId="0" bldLvl="0" animBg="1"/>
      <p:bldP spid="12" grpId="1" bldLvl="0" animBg="1"/>
      <p:bldP spid="12" grpId="2"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4089341" y="3001105"/>
            <a:ext cx="8109753" cy="3882480"/>
            <a:chOff x="4078023" y="2973498"/>
            <a:chExt cx="8113977" cy="3884502"/>
          </a:xfrm>
          <a:solidFill>
            <a:srgbClr val="005DA2"/>
          </a:solidFill>
        </p:grpSpPr>
        <p:sp>
          <p:nvSpPr>
            <p:cNvPr id="16" name="Freeform 5"/>
            <p:cNvSpPr/>
            <p:nvPr/>
          </p:nvSpPr>
          <p:spPr bwMode="auto">
            <a:xfrm>
              <a:off x="4078023" y="5589157"/>
              <a:ext cx="4758750" cy="1268843"/>
            </a:xfrm>
            <a:custGeom>
              <a:avLst/>
              <a:gdLst>
                <a:gd name="T0" fmla="*/ 0 w 251"/>
                <a:gd name="T1" fmla="*/ 67 h 67"/>
                <a:gd name="T2" fmla="*/ 0 w 251"/>
                <a:gd name="T3" fmla="*/ 67 h 67"/>
                <a:gd name="T4" fmla="*/ 251 w 251"/>
                <a:gd name="T5" fmla="*/ 67 h 67"/>
                <a:gd name="T6" fmla="*/ 251 w 251"/>
                <a:gd name="T7" fmla="*/ 0 h 67"/>
                <a:gd name="T8" fmla="*/ 0 w 251"/>
                <a:gd name="T9" fmla="*/ 67 h 67"/>
              </a:gdLst>
              <a:ahLst/>
              <a:cxnLst>
                <a:cxn ang="0">
                  <a:pos x="T0" y="T1"/>
                </a:cxn>
                <a:cxn ang="0">
                  <a:pos x="T2" y="T3"/>
                </a:cxn>
                <a:cxn ang="0">
                  <a:pos x="T4" y="T5"/>
                </a:cxn>
                <a:cxn ang="0">
                  <a:pos x="T6" y="T7"/>
                </a:cxn>
                <a:cxn ang="0">
                  <a:pos x="T8" y="T9"/>
                </a:cxn>
              </a:cxnLst>
              <a:rect l="0" t="0" r="r" b="b"/>
              <a:pathLst>
                <a:path w="251" h="67">
                  <a:moveTo>
                    <a:pt x="0" y="67"/>
                  </a:moveTo>
                  <a:cubicBezTo>
                    <a:pt x="0" y="67"/>
                    <a:pt x="0" y="67"/>
                    <a:pt x="0" y="67"/>
                  </a:cubicBezTo>
                  <a:cubicBezTo>
                    <a:pt x="251" y="67"/>
                    <a:pt x="251" y="67"/>
                    <a:pt x="251" y="67"/>
                  </a:cubicBezTo>
                  <a:cubicBezTo>
                    <a:pt x="251" y="0"/>
                    <a:pt x="251" y="0"/>
                    <a:pt x="251" y="0"/>
                  </a:cubicBezTo>
                  <a:cubicBezTo>
                    <a:pt x="178" y="38"/>
                    <a:pt x="92" y="62"/>
                    <a:pt x="0" y="67"/>
                  </a:cubicBezTo>
                  <a:close/>
                </a:path>
              </a:pathLst>
            </a:custGeom>
            <a:solidFill>
              <a:schemeClr val="accent1"/>
            </a:solidFill>
            <a:ln>
              <a:no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sp>
          <p:nvSpPr>
            <p:cNvPr id="17" name="Freeform 6"/>
            <p:cNvSpPr/>
            <p:nvPr/>
          </p:nvSpPr>
          <p:spPr bwMode="auto">
            <a:xfrm>
              <a:off x="8912383" y="4906297"/>
              <a:ext cx="1117622" cy="1951702"/>
            </a:xfrm>
            <a:custGeom>
              <a:avLst/>
              <a:gdLst>
                <a:gd name="T0" fmla="*/ 0 w 59"/>
                <a:gd name="T1" fmla="*/ 36 h 103"/>
                <a:gd name="T2" fmla="*/ 0 w 59"/>
                <a:gd name="T3" fmla="*/ 103 h 103"/>
                <a:gd name="T4" fmla="*/ 59 w 59"/>
                <a:gd name="T5" fmla="*/ 103 h 103"/>
                <a:gd name="T6" fmla="*/ 59 w 59"/>
                <a:gd name="T7" fmla="*/ 0 h 103"/>
                <a:gd name="T8" fmla="*/ 0 w 59"/>
                <a:gd name="T9" fmla="*/ 36 h 103"/>
              </a:gdLst>
              <a:ahLst/>
              <a:cxnLst>
                <a:cxn ang="0">
                  <a:pos x="T0" y="T1"/>
                </a:cxn>
                <a:cxn ang="0">
                  <a:pos x="T2" y="T3"/>
                </a:cxn>
                <a:cxn ang="0">
                  <a:pos x="T4" y="T5"/>
                </a:cxn>
                <a:cxn ang="0">
                  <a:pos x="T6" y="T7"/>
                </a:cxn>
                <a:cxn ang="0">
                  <a:pos x="T8" y="T9"/>
                </a:cxn>
              </a:cxnLst>
              <a:rect l="0" t="0" r="r" b="b"/>
              <a:pathLst>
                <a:path w="59" h="103">
                  <a:moveTo>
                    <a:pt x="0" y="36"/>
                  </a:moveTo>
                  <a:cubicBezTo>
                    <a:pt x="0" y="103"/>
                    <a:pt x="0" y="103"/>
                    <a:pt x="0" y="103"/>
                  </a:cubicBezTo>
                  <a:cubicBezTo>
                    <a:pt x="59" y="103"/>
                    <a:pt x="59" y="103"/>
                    <a:pt x="59" y="103"/>
                  </a:cubicBezTo>
                  <a:cubicBezTo>
                    <a:pt x="59" y="0"/>
                    <a:pt x="59" y="0"/>
                    <a:pt x="59" y="0"/>
                  </a:cubicBezTo>
                  <a:cubicBezTo>
                    <a:pt x="41" y="13"/>
                    <a:pt x="21" y="25"/>
                    <a:pt x="0" y="36"/>
                  </a:cubicBezTo>
                  <a:close/>
                </a:path>
              </a:pathLst>
            </a:custGeom>
            <a:solidFill>
              <a:schemeClr val="bg1">
                <a:lumMod val="65000"/>
              </a:schemeClr>
            </a:solidFill>
            <a:ln>
              <a:noFill/>
            </a:ln>
          </p:spPr>
          <p:txBody>
            <a:bodyPr vert="horz" wrap="square" lIns="91392" tIns="45696" rIns="91392" bIns="45696" numCol="1" anchor="t" anchorCtr="0" compatLnSpc="1"/>
            <a:lstStyle/>
            <a:p>
              <a:pPr defTabSz="1219200"/>
              <a:endParaRPr lang="zh-CN" altLang="en-US" sz="3200">
                <a:solidFill>
                  <a:prstClr val="black"/>
                </a:solidFill>
                <a:latin typeface="微软雅黑" panose="020B0503020204020204" pitchFamily="34" charset="-122"/>
                <a:ea typeface="微软雅黑" panose="020B0503020204020204" pitchFamily="34" charset="-122"/>
              </a:endParaRPr>
            </a:p>
          </p:txBody>
        </p:sp>
        <p:sp>
          <p:nvSpPr>
            <p:cNvPr id="18" name="Freeform 7"/>
            <p:cNvSpPr/>
            <p:nvPr/>
          </p:nvSpPr>
          <p:spPr bwMode="auto">
            <a:xfrm>
              <a:off x="11603653" y="2973498"/>
              <a:ext cx="588347" cy="3884501"/>
            </a:xfrm>
            <a:custGeom>
              <a:avLst/>
              <a:gdLst>
                <a:gd name="T0" fmla="*/ 31 w 31"/>
                <a:gd name="T1" fmla="*/ 0 h 205"/>
                <a:gd name="T2" fmla="*/ 28 w 31"/>
                <a:gd name="T3" fmla="*/ 0 h 205"/>
                <a:gd name="T4" fmla="*/ 0 w 31"/>
                <a:gd name="T5" fmla="*/ 36 h 205"/>
                <a:gd name="T6" fmla="*/ 0 w 31"/>
                <a:gd name="T7" fmla="*/ 205 h 205"/>
                <a:gd name="T8" fmla="*/ 31 w 31"/>
                <a:gd name="T9" fmla="*/ 205 h 205"/>
                <a:gd name="T10" fmla="*/ 31 w 31"/>
                <a:gd name="T11" fmla="*/ 0 h 205"/>
              </a:gdLst>
              <a:ahLst/>
              <a:cxnLst>
                <a:cxn ang="0">
                  <a:pos x="T0" y="T1"/>
                </a:cxn>
                <a:cxn ang="0">
                  <a:pos x="T2" y="T3"/>
                </a:cxn>
                <a:cxn ang="0">
                  <a:pos x="T4" y="T5"/>
                </a:cxn>
                <a:cxn ang="0">
                  <a:pos x="T6" y="T7"/>
                </a:cxn>
                <a:cxn ang="0">
                  <a:pos x="T8" y="T9"/>
                </a:cxn>
                <a:cxn ang="0">
                  <a:pos x="T10" y="T11"/>
                </a:cxn>
              </a:cxnLst>
              <a:rect l="0" t="0" r="r" b="b"/>
              <a:pathLst>
                <a:path w="31" h="205">
                  <a:moveTo>
                    <a:pt x="31" y="0"/>
                  </a:moveTo>
                  <a:cubicBezTo>
                    <a:pt x="28" y="0"/>
                    <a:pt x="28" y="0"/>
                    <a:pt x="28" y="0"/>
                  </a:cubicBezTo>
                  <a:cubicBezTo>
                    <a:pt x="20" y="13"/>
                    <a:pt x="11" y="25"/>
                    <a:pt x="0" y="36"/>
                  </a:cubicBezTo>
                  <a:cubicBezTo>
                    <a:pt x="0" y="205"/>
                    <a:pt x="0" y="205"/>
                    <a:pt x="0" y="205"/>
                  </a:cubicBezTo>
                  <a:cubicBezTo>
                    <a:pt x="31" y="205"/>
                    <a:pt x="31" y="205"/>
                    <a:pt x="31" y="205"/>
                  </a:cubicBezTo>
                  <a:lnTo>
                    <a:pt x="31" y="0"/>
                  </a:lnTo>
                  <a:close/>
                </a:path>
              </a:pathLst>
            </a:custGeom>
            <a:solidFill>
              <a:schemeClr val="accent1"/>
            </a:solidFill>
            <a:ln>
              <a:noFill/>
            </a:ln>
          </p:spPr>
          <p:txBody>
            <a:bodyPr vert="horz" wrap="square" lIns="91392" tIns="45696" rIns="91392" bIns="45696" numCol="1" anchor="t" anchorCtr="0" compatLnSpc="1"/>
            <a:lstStyle/>
            <a:p>
              <a:pPr defTabSz="1219200"/>
              <a:endParaRPr lang="zh-CN" altLang="en-US" sz="3200">
                <a:solidFill>
                  <a:prstClr val="black"/>
                </a:solidFill>
                <a:latin typeface="微软雅黑" panose="020B0503020204020204" pitchFamily="34" charset="-122"/>
                <a:ea typeface="微软雅黑" panose="020B0503020204020204" pitchFamily="34" charset="-122"/>
              </a:endParaRPr>
            </a:p>
          </p:txBody>
        </p:sp>
        <p:sp>
          <p:nvSpPr>
            <p:cNvPr id="19" name="Freeform 8"/>
            <p:cNvSpPr/>
            <p:nvPr/>
          </p:nvSpPr>
          <p:spPr bwMode="auto">
            <a:xfrm>
              <a:off x="10126881" y="3656358"/>
              <a:ext cx="1401162" cy="3201642"/>
            </a:xfrm>
            <a:custGeom>
              <a:avLst/>
              <a:gdLst>
                <a:gd name="T0" fmla="*/ 0 w 74"/>
                <a:gd name="T1" fmla="*/ 66 h 169"/>
                <a:gd name="T2" fmla="*/ 0 w 74"/>
                <a:gd name="T3" fmla="*/ 169 h 169"/>
                <a:gd name="T4" fmla="*/ 74 w 74"/>
                <a:gd name="T5" fmla="*/ 169 h 169"/>
                <a:gd name="T6" fmla="*/ 74 w 74"/>
                <a:gd name="T7" fmla="*/ 0 h 169"/>
                <a:gd name="T8" fmla="*/ 0 w 74"/>
                <a:gd name="T9" fmla="*/ 66 h 169"/>
              </a:gdLst>
              <a:ahLst/>
              <a:cxnLst>
                <a:cxn ang="0">
                  <a:pos x="T0" y="T1"/>
                </a:cxn>
                <a:cxn ang="0">
                  <a:pos x="T2" y="T3"/>
                </a:cxn>
                <a:cxn ang="0">
                  <a:pos x="T4" y="T5"/>
                </a:cxn>
                <a:cxn ang="0">
                  <a:pos x="T6" y="T7"/>
                </a:cxn>
                <a:cxn ang="0">
                  <a:pos x="T8" y="T9"/>
                </a:cxn>
              </a:cxnLst>
              <a:rect l="0" t="0" r="r" b="b"/>
              <a:pathLst>
                <a:path w="74" h="169">
                  <a:moveTo>
                    <a:pt x="0" y="66"/>
                  </a:moveTo>
                  <a:cubicBezTo>
                    <a:pt x="0" y="169"/>
                    <a:pt x="0" y="169"/>
                    <a:pt x="0" y="169"/>
                  </a:cubicBezTo>
                  <a:cubicBezTo>
                    <a:pt x="74" y="169"/>
                    <a:pt x="74" y="169"/>
                    <a:pt x="74" y="169"/>
                  </a:cubicBezTo>
                  <a:cubicBezTo>
                    <a:pt x="74" y="0"/>
                    <a:pt x="74" y="0"/>
                    <a:pt x="74" y="0"/>
                  </a:cubicBezTo>
                  <a:cubicBezTo>
                    <a:pt x="52" y="24"/>
                    <a:pt x="28" y="47"/>
                    <a:pt x="0" y="66"/>
                  </a:cubicBezTo>
                  <a:close/>
                </a:path>
              </a:pathLst>
            </a:custGeom>
            <a:solidFill>
              <a:schemeClr val="accent1"/>
            </a:solidFill>
            <a:ln>
              <a:no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grpSp>
      <p:sp>
        <p:nvSpPr>
          <p:cNvPr id="20" name="Content Placeholder 2"/>
          <p:cNvSpPr txBox="1"/>
          <p:nvPr/>
        </p:nvSpPr>
        <p:spPr>
          <a:xfrm>
            <a:off x="1022894" y="1679981"/>
            <a:ext cx="5360988" cy="1677049"/>
          </a:xfrm>
          <a:prstGeom prst="rect">
            <a:avLst/>
          </a:prstGeom>
        </p:spPr>
        <p:txBody>
          <a:bodyPr vert="horz" lIns="91392" tIns="45696" rIns="91392" bIns="4569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13765">
              <a:buNone/>
            </a:pPr>
            <a:r>
              <a:rPr lang="en-US" altLang="zh-CN" sz="3600" b="1">
                <a:solidFill>
                  <a:srgbClr val="0070C0"/>
                </a:solidFill>
                <a:latin typeface="Arial" panose="020B0604020202020204" pitchFamily="34" charset="0"/>
                <a:ea typeface="微软雅黑" panose="020B0503020204020204" pitchFamily="34" charset="-122"/>
                <a:cs typeface="Arial" panose="020B0604020202020204" pitchFamily="34" charset="0"/>
              </a:rPr>
              <a:t>APP</a:t>
            </a:r>
            <a:r>
              <a:rPr lang="zh-CN" altLang="en-US" sz="3600" b="1">
                <a:solidFill>
                  <a:srgbClr val="0070C0"/>
                </a:solidFill>
                <a:latin typeface="Arial" panose="020B0604020202020204" pitchFamily="34" charset="0"/>
                <a:ea typeface="微软雅黑" panose="020B0503020204020204" pitchFamily="34" charset="-122"/>
                <a:cs typeface="Arial" panose="020B0604020202020204" pitchFamily="34" charset="0"/>
              </a:rPr>
              <a:t>创新点与吸引力</a:t>
            </a:r>
            <a:endParaRPr lang="zh-CN" altLang="en-US" sz="36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buNone/>
            </a:pPr>
            <a:r>
              <a:rPr lang="zh-CN" altLang="en-US" sz="2000" b="1">
                <a:solidFill>
                  <a:srgbClr val="0070C0"/>
                </a:solidFill>
                <a:latin typeface="Arial" panose="020B0604020202020204" pitchFamily="34" charset="0"/>
                <a:ea typeface="微软雅黑" panose="020B0503020204020204" pitchFamily="34" charset="-122"/>
                <a:cs typeface="Arial" panose="020B0604020202020204" pitchFamily="34" charset="0"/>
              </a:rPr>
              <a:t>一键式的垃圾搜索功能，让用户能够方便、快速地对生活中的各种垃圾进行</a:t>
            </a:r>
            <a:r>
              <a:rPr lang="zh-CN" altLang="en-US" sz="2000" b="1">
                <a:solidFill>
                  <a:srgbClr val="0070C0"/>
                </a:solidFill>
                <a:latin typeface="Arial" panose="020B0604020202020204" pitchFamily="34" charset="0"/>
                <a:ea typeface="微软雅黑" panose="020B0503020204020204" pitchFamily="34" charset="-122"/>
                <a:cs typeface="Arial" panose="020B0604020202020204" pitchFamily="34" charset="0"/>
              </a:rPr>
              <a:t>分类</a:t>
            </a:r>
            <a:endParaRPr lang="zh-CN" altLang="en-US" sz="2000" b="1">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0" indent="0" defTabSz="913765">
              <a:buNone/>
            </a:pPr>
            <a:endParaRPr lang="zh-CN" altLang="en-US" sz="2000" b="1">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21" name="组合 20"/>
          <p:cNvGrpSpPr/>
          <p:nvPr/>
        </p:nvGrpSpPr>
        <p:grpSpPr>
          <a:xfrm>
            <a:off x="7059357" y="4456329"/>
            <a:ext cx="2123082" cy="997531"/>
            <a:chOff x="4982259" y="5322156"/>
            <a:chExt cx="2124188" cy="998051"/>
          </a:xfrm>
          <a:solidFill>
            <a:schemeClr val="tx1">
              <a:lumMod val="85000"/>
              <a:lumOff val="15000"/>
              <a:alpha val="35000"/>
            </a:schemeClr>
          </a:solidFill>
        </p:grpSpPr>
        <p:sp>
          <p:nvSpPr>
            <p:cNvPr id="22"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22"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4909676" y="5340304"/>
            <a:ext cx="2123082" cy="997531"/>
            <a:chOff x="4982259" y="5322156"/>
            <a:chExt cx="2124188" cy="998051"/>
          </a:xfrm>
          <a:solidFill>
            <a:schemeClr val="tx1">
              <a:lumMod val="85000"/>
              <a:lumOff val="15000"/>
              <a:alpha val="35000"/>
            </a:schemeClr>
          </a:solidFill>
        </p:grpSpPr>
        <p:sp>
          <p:nvSpPr>
            <p:cNvPr id="26"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630686" y="3458797"/>
            <a:ext cx="2123082" cy="997531"/>
            <a:chOff x="4982259" y="5322156"/>
            <a:chExt cx="2124188" cy="998051"/>
          </a:xfrm>
          <a:solidFill>
            <a:schemeClr val="tx1">
              <a:lumMod val="85000"/>
              <a:lumOff val="15000"/>
              <a:alpha val="35000"/>
            </a:schemeClr>
          </a:solidFill>
        </p:grpSpPr>
        <p:sp>
          <p:nvSpPr>
            <p:cNvPr id="30"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30"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9672404" y="2454947"/>
            <a:ext cx="2123082" cy="997531"/>
            <a:chOff x="4982259" y="5322156"/>
            <a:chExt cx="2124188" cy="998051"/>
          </a:xfrm>
          <a:solidFill>
            <a:schemeClr val="tx1">
              <a:lumMod val="85000"/>
              <a:lumOff val="15000"/>
              <a:alpha val="35000"/>
            </a:schemeClr>
          </a:solidFill>
        </p:grpSpPr>
        <p:sp>
          <p:nvSpPr>
            <p:cNvPr id="34" name="Oval 13"/>
            <p:cNvSpPr>
              <a:spLocks noChangeArrowheads="1"/>
            </p:cNvSpPr>
            <p:nvPr/>
          </p:nvSpPr>
          <p:spPr bwMode="auto">
            <a:xfrm>
              <a:off x="4982259" y="5322156"/>
              <a:ext cx="189027" cy="191390"/>
            </a:xfrm>
            <a:prstGeom prst="ellipse">
              <a:avLst/>
            </a:prstGeom>
            <a:solidFill>
              <a:schemeClr val="accent1"/>
            </a:solidFill>
            <a:ln>
              <a:solidFill>
                <a:schemeClr val="tx1">
                  <a:lumMod val="85000"/>
                  <a:lumOff val="15000"/>
                </a:schemeClr>
              </a:solidFill>
            </a:ln>
          </p:spPr>
          <p:txBody>
            <a:bodyPr/>
            <a:lstStyle/>
            <a:p>
              <a:pPr defTabSz="1219200"/>
              <a:endParaRPr lang="zh-CN" altLang="en-US" sz="2800">
                <a:solidFill>
                  <a:prstClr val="black"/>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flipV="1">
              <a:off x="6358759" y="5417851"/>
              <a:ext cx="747688" cy="902356"/>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4" idx="6"/>
            </p:cNvCxnSpPr>
            <p:nvPr/>
          </p:nvCxnSpPr>
          <p:spPr>
            <a:xfrm flipH="1">
              <a:off x="5171286" y="5417851"/>
              <a:ext cx="1187474" cy="0"/>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12"/>
          <p:cNvSpPr txBox="1"/>
          <p:nvPr/>
        </p:nvSpPr>
        <p:spPr>
          <a:xfrm>
            <a:off x="2675890" y="5205095"/>
            <a:ext cx="2188210" cy="39878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ctr" defTabSz="1219200"/>
            <a:r>
              <a:rPr lang="zh-CN" altLang="en-US">
                <a:solidFill>
                  <a:schemeClr val="tx1"/>
                </a:solidFill>
                <a:effectLst>
                  <a:outerShdw blurRad="38100" dist="19050" dir="2700000" algn="tl" rotWithShape="0">
                    <a:schemeClr val="dk1">
                      <a:alpha val="40000"/>
                    </a:schemeClr>
                  </a:outerShdw>
                </a:effectLst>
                <a:sym typeface="+mn-ea"/>
              </a:rPr>
              <a:t>简洁的登录界面</a:t>
            </a:r>
            <a:endParaRPr lang="zh-CN" altLang="en-US" sz="2000" dirty="0">
              <a:solidFill>
                <a:schemeClr val="tx1"/>
              </a:solidFill>
              <a:effectLst>
                <a:outerShdw blurRad="38100" dist="19050" dir="2700000" algn="tl" rotWithShape="0">
                  <a:schemeClr val="dk1">
                    <a:alpha val="40000"/>
                  </a:schemeClr>
                </a:outerShdw>
              </a:effectLst>
              <a:sym typeface="+mn-ea"/>
            </a:endParaRPr>
          </a:p>
        </p:txBody>
      </p:sp>
      <p:sp>
        <p:nvSpPr>
          <p:cNvPr id="38" name="文本框 12"/>
          <p:cNvSpPr txBox="1"/>
          <p:nvPr/>
        </p:nvSpPr>
        <p:spPr>
          <a:xfrm>
            <a:off x="5139997" y="4352022"/>
            <a:ext cx="1873301" cy="39878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1219200"/>
            <a:r>
              <a:rPr lang="zh-CN" altLang="en-US" sz="2000">
                <a:solidFill>
                  <a:schemeClr val="tx1"/>
                </a:solidFill>
                <a:effectLst>
                  <a:outerShdw blurRad="38100" dist="19050" dir="2700000" algn="tl" rotWithShape="0">
                    <a:schemeClr val="dk1">
                      <a:alpha val="40000"/>
                    </a:schemeClr>
                  </a:outerShdw>
                </a:effectLst>
              </a:rPr>
              <a:t>信息快速</a:t>
            </a:r>
            <a:r>
              <a:rPr lang="zh-CN" altLang="en-US" sz="2000">
                <a:solidFill>
                  <a:schemeClr val="tx1"/>
                </a:solidFill>
                <a:effectLst>
                  <a:outerShdw blurRad="38100" dist="19050" dir="2700000" algn="tl" rotWithShape="0">
                    <a:schemeClr val="dk1">
                      <a:alpha val="40000"/>
                    </a:schemeClr>
                  </a:outerShdw>
                </a:effectLst>
              </a:rPr>
              <a:t>搜索</a:t>
            </a:r>
            <a:endParaRPr lang="zh-CN" altLang="en-US" sz="2000">
              <a:solidFill>
                <a:schemeClr val="tx1"/>
              </a:solidFill>
              <a:effectLst>
                <a:outerShdw blurRad="38100" dist="19050" dir="2700000" algn="tl" rotWithShape="0">
                  <a:schemeClr val="dk1">
                    <a:alpha val="40000"/>
                  </a:schemeClr>
                </a:outerShdw>
              </a:effectLst>
            </a:endParaRPr>
          </a:p>
        </p:txBody>
      </p:sp>
      <p:sp>
        <p:nvSpPr>
          <p:cNvPr id="39" name="文本框 12"/>
          <p:cNvSpPr txBox="1"/>
          <p:nvPr/>
        </p:nvSpPr>
        <p:spPr>
          <a:xfrm>
            <a:off x="6620510" y="3354705"/>
            <a:ext cx="1962785" cy="398780"/>
          </a:xfrm>
          <a:prstGeom prst="rect">
            <a:avLst/>
          </a:prstGeom>
          <a:noFill/>
        </p:spPr>
        <p:txBody>
          <a:bodyPr wrap="square" rtlCol="0">
            <a:spAutoFit/>
          </a:bodyPr>
          <a:lstStyle>
            <a:defPPr>
              <a:defRPr lang="zh-CN"/>
            </a:defPPr>
            <a:lvl1pPr algn="ctr">
              <a:defRPr sz="20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defTabSz="1219200"/>
            <a:r>
              <a:rPr lang="zh-CN" altLang="en-US" sz="2000">
                <a:solidFill>
                  <a:schemeClr val="tx1"/>
                </a:solidFill>
                <a:effectLst>
                  <a:outerShdw blurRad="38100" dist="19050" dir="2700000" algn="tl" rotWithShape="0">
                    <a:schemeClr val="dk1">
                      <a:alpha val="40000"/>
                    </a:schemeClr>
                  </a:outerShdw>
                </a:effectLst>
              </a:rPr>
              <a:t>垃圾信息展示</a:t>
            </a:r>
            <a:endParaRPr lang="zh-CN" altLang="en-US" sz="2000">
              <a:solidFill>
                <a:schemeClr val="tx1"/>
              </a:solidFill>
              <a:effectLst>
                <a:outerShdw blurRad="38100" dist="19050" dir="2700000" algn="tl" rotWithShape="0">
                  <a:schemeClr val="dk1">
                    <a:alpha val="40000"/>
                  </a:schemeClr>
                </a:outerShdw>
              </a:effectLst>
            </a:endParaRPr>
          </a:p>
        </p:txBody>
      </p:sp>
      <p:sp>
        <p:nvSpPr>
          <p:cNvPr id="40" name="文本框 12"/>
          <p:cNvSpPr txBox="1"/>
          <p:nvPr/>
        </p:nvSpPr>
        <p:spPr>
          <a:xfrm>
            <a:off x="7777225" y="2301793"/>
            <a:ext cx="1873301"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65"/>
            <a:r>
              <a:rPr lang="zh-CN" altLang="en-US" sz="2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垃圾清理</a:t>
            </a:r>
            <a:r>
              <a:rPr lang="zh-CN" altLang="en-US" sz="2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建议</a:t>
            </a:r>
            <a:endParaRPr lang="zh-CN" altLang="en-US" sz="20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1" name="文本框 2"/>
          <p:cNvSpPr txBox="1"/>
          <p:nvPr/>
        </p:nvSpPr>
        <p:spPr>
          <a:xfrm>
            <a:off x="1721348" y="171173"/>
            <a:ext cx="3287240" cy="521970"/>
          </a:xfrm>
          <a:prstGeom prst="rect">
            <a:avLst/>
          </a:prstGeom>
          <a:noFill/>
        </p:spPr>
        <p:txBody>
          <a:bodyPr wrap="square" rtlCol="0">
            <a:spAutoFit/>
          </a:bodyPr>
          <a:lstStyle/>
          <a:p>
            <a:pPr defTabSz="1219200">
              <a:defRPr/>
            </a:pPr>
            <a:r>
              <a:rPr lang="zh-CN" altLang="en-US" sz="2800" b="1" kern="10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rPr>
              <a:t>创新点和可用性</a:t>
            </a:r>
            <a:endParaRPr lang="zh-CN" altLang="en-US" sz="2800" b="1" kern="1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1"/>
                                        </p:tgtEl>
                                        <p:attrNameLst>
                                          <p:attrName>ppt_y</p:attrName>
                                        </p:attrNameLst>
                                      </p:cBhvr>
                                      <p:tavLst>
                                        <p:tav tm="0">
                                          <p:val>
                                            <p:strVal val="#ppt_y"/>
                                          </p:val>
                                        </p:tav>
                                        <p:tav tm="100000">
                                          <p:val>
                                            <p:strVal val="#ppt_y"/>
                                          </p:val>
                                        </p:tav>
                                      </p:tavLst>
                                    </p:anim>
                                    <p:anim calcmode="lin" valueType="num">
                                      <p:cBhvr>
                                        <p:cTn id="9"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1"/>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300"/>
                            </p:stCondLst>
                            <p:childTnLst>
                              <p:par>
                                <p:cTn id="17" presetID="22" presetClass="entr" presetSubtype="2"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right)">
                                      <p:cBhvr>
                                        <p:cTn id="19" dur="500"/>
                                        <p:tgtEl>
                                          <p:spTgt spid="25"/>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300"/>
                            </p:stCondLst>
                            <p:childTnLst>
                              <p:par>
                                <p:cTn id="25" presetID="22" presetClass="entr" presetSubtype="2"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p:stCondLst>
                              <p:cond delay="2800"/>
                            </p:stCondLst>
                            <p:childTnLst>
                              <p:par>
                                <p:cTn id="29" presetID="22" presetClass="entr" presetSubtype="8"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childTnLst>
                          </p:cTn>
                        </p:par>
                        <p:par>
                          <p:cTn id="32" fill="hold">
                            <p:stCondLst>
                              <p:cond delay="3300"/>
                            </p:stCondLst>
                            <p:childTnLst>
                              <p:par>
                                <p:cTn id="33" presetID="22" presetClass="entr" presetSubtype="2"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par>
                          <p:cTn id="36" fill="hold">
                            <p:stCondLst>
                              <p:cond delay="38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par>
                          <p:cTn id="40" fill="hold">
                            <p:stCondLst>
                              <p:cond delay="4300"/>
                            </p:stCondLst>
                            <p:childTnLst>
                              <p:par>
                                <p:cTn id="41" presetID="22" presetClass="entr" presetSubtype="2"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500"/>
                                        <p:tgtEl>
                                          <p:spTgt spid="33"/>
                                        </p:tgtEl>
                                      </p:cBhvr>
                                    </p:animEffect>
                                  </p:childTnLst>
                                </p:cTn>
                              </p:par>
                            </p:childTnLst>
                          </p:cTn>
                        </p:par>
                        <p:par>
                          <p:cTn id="44" fill="hold">
                            <p:stCondLst>
                              <p:cond delay="48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par>
                          <p:cTn id="48" fill="hold">
                            <p:stCondLst>
                              <p:cond delay="53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38" grpId="0"/>
      <p:bldP spid="39" grpId="0"/>
      <p:bldP spid="40"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92"/>
            <a:ext cx="3720973" cy="6856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67" name="圆角矩形 66"/>
          <p:cNvSpPr/>
          <p:nvPr/>
        </p:nvSpPr>
        <p:spPr>
          <a:xfrm>
            <a:off x="5788615" y="167168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68" name="组合 67"/>
          <p:cNvGrpSpPr/>
          <p:nvPr/>
        </p:nvGrpSpPr>
        <p:grpSpPr>
          <a:xfrm>
            <a:off x="6669670" y="1671687"/>
            <a:ext cx="3740032" cy="511238"/>
            <a:chOff x="6339097" y="1573726"/>
            <a:chExt cx="3744416" cy="511504"/>
          </a:xfrm>
        </p:grpSpPr>
        <p:sp>
          <p:nvSpPr>
            <p:cNvPr id="69" name="圆角矩形 68"/>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0" name="矩形 69"/>
            <p:cNvSpPr/>
            <p:nvPr/>
          </p:nvSpPr>
          <p:spPr>
            <a:xfrm>
              <a:off x="6723350" y="1614014"/>
              <a:ext cx="2653075" cy="428213"/>
            </a:xfrm>
            <a:prstGeom prst="rect">
              <a:avLst/>
            </a:prstGeom>
          </p:spPr>
          <p:txBody>
            <a:bodyPr wrap="square" lIns="121897" tIns="60948" rIns="121897" bIns="60948">
              <a:spAutoFit/>
            </a:bodyPr>
            <a:lstStyle/>
            <a:p>
              <a:pPr defTabSz="1219200">
                <a:defRPr/>
              </a:pPr>
              <a:r>
                <a:rPr lang="en-US" altLang="zh-CN"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UI</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工作概述</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1" name="圆角矩形 70"/>
          <p:cNvSpPr/>
          <p:nvPr/>
        </p:nvSpPr>
        <p:spPr>
          <a:xfrm>
            <a:off x="5788615" y="2507705"/>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2</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2" name="组合 71"/>
          <p:cNvGrpSpPr/>
          <p:nvPr/>
        </p:nvGrpSpPr>
        <p:grpSpPr>
          <a:xfrm>
            <a:off x="6645801" y="2507705"/>
            <a:ext cx="3740032" cy="511238"/>
            <a:chOff x="6315199" y="2410178"/>
            <a:chExt cx="3744416" cy="511504"/>
          </a:xfrm>
        </p:grpSpPr>
        <p:sp>
          <p:nvSpPr>
            <p:cNvPr id="73" name="圆角矩形 72"/>
            <p:cNvSpPr/>
            <p:nvPr/>
          </p:nvSpPr>
          <p:spPr>
            <a:xfrm>
              <a:off x="6315199" y="2410178"/>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4" name="矩形 73"/>
            <p:cNvSpPr/>
            <p:nvPr/>
          </p:nvSpPr>
          <p:spPr>
            <a:xfrm>
              <a:off x="6747248" y="2450466"/>
              <a:ext cx="265307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主要功能模块介绍</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5" name="圆角矩形 74"/>
          <p:cNvSpPr/>
          <p:nvPr/>
        </p:nvSpPr>
        <p:spPr>
          <a:xfrm>
            <a:off x="5788615" y="3393097"/>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3</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76" name="组合 75"/>
          <p:cNvGrpSpPr/>
          <p:nvPr/>
        </p:nvGrpSpPr>
        <p:grpSpPr>
          <a:xfrm>
            <a:off x="6669670" y="3393095"/>
            <a:ext cx="3740032" cy="511238"/>
            <a:chOff x="6339097" y="3296031"/>
            <a:chExt cx="3744416" cy="511504"/>
          </a:xfrm>
        </p:grpSpPr>
        <p:sp>
          <p:nvSpPr>
            <p:cNvPr id="77" name="圆角矩形 76"/>
            <p:cNvSpPr/>
            <p:nvPr/>
          </p:nvSpPr>
          <p:spPr>
            <a:xfrm>
              <a:off x="6339097" y="3296031"/>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8" name="矩形 77"/>
            <p:cNvSpPr/>
            <p:nvPr/>
          </p:nvSpPr>
          <p:spPr>
            <a:xfrm>
              <a:off x="6723349" y="3336319"/>
              <a:ext cx="2736305" cy="428213"/>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软件测试结果总结</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79" name="圆角矩形 78"/>
          <p:cNvSpPr/>
          <p:nvPr/>
        </p:nvSpPr>
        <p:spPr>
          <a:xfrm>
            <a:off x="5788615" y="427750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lstStyle/>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4</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80" name="组合 79"/>
          <p:cNvGrpSpPr/>
          <p:nvPr/>
        </p:nvGrpSpPr>
        <p:grpSpPr>
          <a:xfrm>
            <a:off x="6669670" y="4277505"/>
            <a:ext cx="3740032" cy="511237"/>
            <a:chOff x="6339097" y="4180903"/>
            <a:chExt cx="3744416" cy="511504"/>
          </a:xfrm>
        </p:grpSpPr>
        <p:sp>
          <p:nvSpPr>
            <p:cNvPr id="81" name="圆角矩形 80"/>
            <p:cNvSpPr/>
            <p:nvPr/>
          </p:nvSpPr>
          <p:spPr>
            <a:xfrm>
              <a:off x="6339097" y="4180903"/>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lstStyle/>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82" name="矩形 81"/>
            <p:cNvSpPr/>
            <p:nvPr/>
          </p:nvSpPr>
          <p:spPr>
            <a:xfrm>
              <a:off x="6723349" y="4221882"/>
              <a:ext cx="2736305" cy="428214"/>
            </a:xfrm>
            <a:prstGeom prst="rect">
              <a:avLst/>
            </a:prstGeom>
          </p:spPr>
          <p:txBody>
            <a:bodyPr wrap="square" lIns="121897" tIns="60948" rIns="121897" bIns="60948">
              <a:spAutoFit/>
            </a:bodyPr>
            <a:lstStyle/>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rPr>
                <a:t>用户体验和改进计划</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sp>
        <p:nvSpPr>
          <p:cNvPr id="87" name="TextBox 86"/>
          <p:cNvSpPr txBox="1"/>
          <p:nvPr/>
        </p:nvSpPr>
        <p:spPr>
          <a:xfrm>
            <a:off x="338359" y="2219405"/>
            <a:ext cx="2805024" cy="2338032"/>
          </a:xfrm>
          <a:prstGeom prst="rect">
            <a:avLst/>
          </a:prstGeom>
          <a:noFill/>
        </p:spPr>
        <p:txBody>
          <a:bodyPr wrap="square" lIns="121817" tIns="60906" rIns="121817" bIns="60906">
            <a:spAutoFit/>
          </a:bodyPr>
          <a:lstStyle/>
          <a:p>
            <a:pPr algn="r" defTabSz="1219200">
              <a:defRPr/>
            </a:pPr>
            <a:r>
              <a:rPr lang="zh-CN" altLang="en-US" sz="4800" b="1" spc="200">
                <a:solidFill>
                  <a:prstClr val="white"/>
                </a:solidFill>
                <a:latin typeface="微软雅黑" panose="020B0503020204020204" pitchFamily="34" charset="-122"/>
                <a:ea typeface="微软雅黑" panose="020B0503020204020204" pitchFamily="34" charset="-122"/>
              </a:rPr>
              <a:t>目录 </a:t>
            </a:r>
            <a:endParaRPr lang="zh-CN" altLang="en-US" sz="4800" b="1" spc="200">
              <a:solidFill>
                <a:prstClr val="white"/>
              </a:solidFill>
              <a:latin typeface="微软雅黑" panose="020B0503020204020204" pitchFamily="34" charset="-122"/>
              <a:ea typeface="微软雅黑" panose="020B0503020204020204" pitchFamily="34" charset="-122"/>
            </a:endParaRPr>
          </a:p>
          <a:p>
            <a:pPr algn="r" defTabSz="1219200">
              <a:defRPr/>
            </a:pPr>
            <a:r>
              <a:rPr lang="en-US" altLang="zh-CN" sz="4800" b="1" spc="200">
                <a:solidFill>
                  <a:prstClr val="white"/>
                </a:solidFill>
                <a:latin typeface="微软雅黑" panose="020B0503020204020204" pitchFamily="34" charset="-122"/>
                <a:ea typeface="微软雅黑" panose="020B0503020204020204" pitchFamily="34" charset="-122"/>
              </a:rPr>
              <a:t>CONTENTS</a:t>
            </a:r>
            <a:endParaRPr lang="zh-CN" altLang="en-US" sz="3200" b="1" spc="200" dirty="0">
              <a:solidFill>
                <a:prstClr val="white"/>
              </a:solidFill>
              <a:latin typeface="微软雅黑" panose="020B0503020204020204" pitchFamily="34" charset="-122"/>
              <a:ea typeface="微软雅黑" panose="020B0503020204020204" pitchFamily="34" charset="-122"/>
            </a:endParaRPr>
          </a:p>
        </p:txBody>
      </p:sp>
      <p:sp>
        <p:nvSpPr>
          <p:cNvPr id="88" name="下箭头 87"/>
          <p:cNvSpPr/>
          <p:nvPr/>
        </p:nvSpPr>
        <p:spPr>
          <a:xfrm rot="16200000">
            <a:off x="4606568" y="2422438"/>
            <a:ext cx="575764" cy="67903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340" tIns="45671" rIns="91340" bIns="45671" rtlCol="0" anchor="ctr"/>
          <a:lstStyle/>
          <a:p>
            <a:pPr algn="ctr" defTabSz="1219200"/>
            <a:endParaRPr lang="zh-CN" altLang="en-US" sz="2400">
              <a:solidFill>
                <a:prstClr val="white"/>
              </a:solidFill>
              <a:latin typeface="Calibri" panose="020F0502020204030204"/>
              <a:ea typeface="宋体" panose="02010600030101010101" pitchFamily="2" charset="-122"/>
            </a:endParaRPr>
          </a:p>
        </p:txBody>
      </p:sp>
      <p:sp>
        <p:nvSpPr>
          <p:cNvPr id="4" name="圆角矩形 3"/>
          <p:cNvSpPr/>
          <p:nvPr/>
        </p:nvSpPr>
        <p:spPr>
          <a:xfrm>
            <a:off x="5788615" y="165517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altLang="zh-CN" sz="3600">
                <a:solidFill>
                  <a:prstClr val="white"/>
                </a:solidFill>
                <a:latin typeface="Calibri" panose="020F0502020204030204"/>
                <a:ea typeface="Arial Unicode MS" panose="020B0604020202020204" pitchFamily="34" charset="-122"/>
                <a:cs typeface="Arial Unicode MS" panose="020B0604020202020204" pitchFamily="34" charset="-122"/>
              </a:rPr>
              <a:t>1</a:t>
            </a: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5" name="组合 4"/>
          <p:cNvGrpSpPr/>
          <p:nvPr/>
        </p:nvGrpSpPr>
        <p:grpSpPr>
          <a:xfrm>
            <a:off x="6669670" y="1655177"/>
            <a:ext cx="3740032" cy="511238"/>
            <a:chOff x="6339097" y="1573726"/>
            <a:chExt cx="3744416" cy="511504"/>
          </a:xfrm>
        </p:grpSpPr>
        <p:sp>
          <p:nvSpPr>
            <p:cNvPr id="6" name="圆角矩形 5"/>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7" name="矩形 6"/>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创新点和</a:t>
              </a:r>
              <a:r>
                <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可用性</a:t>
              </a:r>
              <a:endParaRPr lang="zh-CN" altLang="en-US" sz="2000" b="1" kern="10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2" name="圆角矩形 11"/>
          <p:cNvSpPr/>
          <p:nvPr/>
        </p:nvSpPr>
        <p:spPr>
          <a:xfrm>
            <a:off x="5788615" y="5169268"/>
            <a:ext cx="512660" cy="511238"/>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29" tIns="60914" rIns="121829" bIns="60914" anchor="ctr"/>
          <a:p>
            <a:pPr algn="ctr" defTabSz="1219200">
              <a:defRPr/>
            </a:pPr>
            <a:r>
              <a:rPr lang="en-US" sz="3600">
                <a:solidFill>
                  <a:prstClr val="white"/>
                </a:solidFill>
                <a:latin typeface="Calibri" panose="020F0502020204030204"/>
                <a:ea typeface="Arial Unicode MS" panose="020B0604020202020204" pitchFamily="34" charset="-122"/>
                <a:cs typeface="Arial Unicode MS" panose="020B0604020202020204" pitchFamily="34" charset="-122"/>
              </a:rPr>
              <a:t>5</a:t>
            </a:r>
            <a:endParaRPr 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grpSp>
        <p:nvGrpSpPr>
          <p:cNvPr id="13" name="组合 12"/>
          <p:cNvGrpSpPr/>
          <p:nvPr/>
        </p:nvGrpSpPr>
        <p:grpSpPr>
          <a:xfrm>
            <a:off x="6646175" y="5169267"/>
            <a:ext cx="3740032" cy="511238"/>
            <a:chOff x="6339097" y="1573726"/>
            <a:chExt cx="3744416" cy="511504"/>
          </a:xfrm>
        </p:grpSpPr>
        <p:sp>
          <p:nvSpPr>
            <p:cNvPr id="14" name="圆角矩形 13"/>
            <p:cNvSpPr/>
            <p:nvPr/>
          </p:nvSpPr>
          <p:spPr>
            <a:xfrm>
              <a:off x="6339097" y="1573726"/>
              <a:ext cx="3744416" cy="511504"/>
            </a:xfrm>
            <a:prstGeom prst="round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7" tIns="60948" rIns="121897" bIns="60948" anchor="ctr"/>
            <a:p>
              <a:pPr algn="ctr" defTabSz="1219200">
                <a:defRPr/>
              </a:pPr>
              <a:endParaRPr lang="zh-CN" altLang="en-US" sz="3600" dirty="0">
                <a:solidFill>
                  <a:prstClr val="white"/>
                </a:solidFill>
                <a:latin typeface="Calibri" panose="020F0502020204030204"/>
                <a:ea typeface="Arial Unicode MS" panose="020B0604020202020204" pitchFamily="34" charset="-122"/>
                <a:cs typeface="Arial Unicode MS" panose="020B0604020202020204" pitchFamily="34" charset="-122"/>
              </a:endParaRPr>
            </a:p>
          </p:txBody>
        </p:sp>
        <p:sp>
          <p:nvSpPr>
            <p:cNvPr id="15" name="矩形 14"/>
            <p:cNvSpPr/>
            <p:nvPr/>
          </p:nvSpPr>
          <p:spPr>
            <a:xfrm>
              <a:off x="6723350" y="1614014"/>
              <a:ext cx="2653075" cy="428213"/>
            </a:xfrm>
            <a:prstGeom prst="rect">
              <a:avLst/>
            </a:prstGeom>
          </p:spPr>
          <p:txBody>
            <a:bodyPr wrap="square" lIns="121897" tIns="60948" rIns="121897" bIns="60948">
              <a:spAutoFit/>
            </a:bodyPr>
            <a:p>
              <a:pPr defTabSz="1219200">
                <a:defRPr/>
              </a:pPr>
              <a:r>
                <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团队分工与合作</a:t>
              </a:r>
              <a:endParaRPr lang="zh-CN" altLang="zh-CN" sz="2000" b="1"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7" presetClass="entr" presetSubtype="1" fill="hold" grpId="0" nodeType="afterEffect">
                                  <p:stCondLst>
                                    <p:cond delay="0"/>
                                  </p:stCondLst>
                                  <p:iterate type="lt">
                                    <p:tmPct val="40000"/>
                                  </p:iterate>
                                  <p:childTnLst>
                                    <p:set>
                                      <p:cBhvr>
                                        <p:cTn id="11" dur="1" fill="hold">
                                          <p:stCondLst>
                                            <p:cond delay="0"/>
                                          </p:stCondLst>
                                        </p:cTn>
                                        <p:tgtEl>
                                          <p:spTgt spid="87"/>
                                        </p:tgtEl>
                                        <p:attrNameLst>
                                          <p:attrName>style.visibility</p:attrName>
                                        </p:attrNameLst>
                                      </p:cBhvr>
                                      <p:to>
                                        <p:strVal val="visible"/>
                                      </p:to>
                                    </p:set>
                                    <p:anim calcmode="lin" valueType="num">
                                      <p:cBhvr>
                                        <p:cTn id="12" dur="250" fill="hold"/>
                                        <p:tgtEl>
                                          <p:spTgt spid="87"/>
                                        </p:tgtEl>
                                        <p:attrNameLst>
                                          <p:attrName>ppt_x</p:attrName>
                                        </p:attrNameLst>
                                      </p:cBhvr>
                                      <p:tavLst>
                                        <p:tav tm="0">
                                          <p:val>
                                            <p:strVal val="#ppt_x"/>
                                          </p:val>
                                        </p:tav>
                                        <p:tav tm="100000">
                                          <p:val>
                                            <p:strVal val="#ppt_x"/>
                                          </p:val>
                                        </p:tav>
                                      </p:tavLst>
                                    </p:anim>
                                    <p:anim calcmode="lin" valueType="num">
                                      <p:cBhvr>
                                        <p:cTn id="13" dur="250" fill="hold"/>
                                        <p:tgtEl>
                                          <p:spTgt spid="87"/>
                                        </p:tgtEl>
                                        <p:attrNameLst>
                                          <p:attrName>ppt_y</p:attrName>
                                        </p:attrNameLst>
                                      </p:cBhvr>
                                      <p:tavLst>
                                        <p:tav tm="0">
                                          <p:val>
                                            <p:strVal val="#ppt_y-#ppt_h/2"/>
                                          </p:val>
                                        </p:tav>
                                        <p:tav tm="100000">
                                          <p:val>
                                            <p:strVal val="#ppt_y"/>
                                          </p:val>
                                        </p:tav>
                                      </p:tavLst>
                                    </p:anim>
                                    <p:anim calcmode="lin" valueType="num">
                                      <p:cBhvr>
                                        <p:cTn id="14" dur="250" fill="hold"/>
                                        <p:tgtEl>
                                          <p:spTgt spid="87"/>
                                        </p:tgtEl>
                                        <p:attrNameLst>
                                          <p:attrName>ppt_w</p:attrName>
                                        </p:attrNameLst>
                                      </p:cBhvr>
                                      <p:tavLst>
                                        <p:tav tm="0">
                                          <p:val>
                                            <p:strVal val="#ppt_w"/>
                                          </p:val>
                                        </p:tav>
                                        <p:tav tm="100000">
                                          <p:val>
                                            <p:strVal val="#ppt_w"/>
                                          </p:val>
                                        </p:tav>
                                      </p:tavLst>
                                    </p:anim>
                                    <p:anim calcmode="lin" valueType="num">
                                      <p:cBhvr>
                                        <p:cTn id="15" dur="250" fill="hold"/>
                                        <p:tgtEl>
                                          <p:spTgt spid="87"/>
                                        </p:tgtEl>
                                        <p:attrNameLst>
                                          <p:attrName>ppt_h</p:attrName>
                                        </p:attrNameLst>
                                      </p:cBhvr>
                                      <p:tavLst>
                                        <p:tav tm="0">
                                          <p:val>
                                            <p:fltVal val="0"/>
                                          </p:val>
                                        </p:tav>
                                        <p:tav tm="100000">
                                          <p:val>
                                            <p:strVal val="#ppt_h"/>
                                          </p:val>
                                        </p:tav>
                                      </p:tavLst>
                                    </p:anim>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1000"/>
                                        <p:tgtEl>
                                          <p:spTgt spid="67"/>
                                        </p:tgtEl>
                                      </p:cBhvr>
                                    </p:animEffect>
                                  </p:childTnLst>
                                </p:cTn>
                              </p:par>
                              <p:par>
                                <p:cTn id="20" presetID="56" presetClass="path" presetSubtype="0" accel="50000" decel="50000" fill="hold" grpId="1" nodeType="withEffect">
                                  <p:stCondLst>
                                    <p:cond delay="0"/>
                                  </p:stCondLst>
                                  <p:childTnLst>
                                    <p:animMotion origin="layout" path="M -0.03737 0.04121 L -6.25E-7 -3.33333E-6 " pathEditMode="relative" rAng="0" ptsTypes="AA">
                                      <p:cBhvr>
                                        <p:cTn id="21" dur="700" fill="hold"/>
                                        <p:tgtEl>
                                          <p:spTgt spid="67"/>
                                        </p:tgtEl>
                                        <p:attrNameLst>
                                          <p:attrName>ppt_x</p:attrName>
                                          <p:attrName>ppt_y</p:attrName>
                                        </p:attrNameLst>
                                      </p:cBhvr>
                                      <p:rCtr x="1862" y="-2060"/>
                                    </p:animMotion>
                                  </p:childTnLst>
                                </p:cTn>
                              </p:par>
                              <p:par>
                                <p:cTn id="22" presetID="22" presetClass="entr" presetSubtype="8" fill="hold" nodeType="withEffect">
                                  <p:stCondLst>
                                    <p:cond delay="25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1000"/>
                                        <p:tgtEl>
                                          <p:spTgt spid="71"/>
                                        </p:tgtEl>
                                      </p:cBhvr>
                                    </p:animEffect>
                                  </p:childTnLst>
                                </p:cTn>
                              </p:par>
                              <p:par>
                                <p:cTn id="28" presetID="56" presetClass="path" presetSubtype="0" accel="50000" decel="50000" fill="hold" grpId="1" nodeType="withEffect">
                                  <p:stCondLst>
                                    <p:cond delay="250"/>
                                  </p:stCondLst>
                                  <p:childTnLst>
                                    <p:animMotion origin="layout" path="M -0.03737 0.0412 L -6.25E-7 2.96296E-6 " pathEditMode="relative" rAng="0" ptsTypes="AA">
                                      <p:cBhvr>
                                        <p:cTn id="29" dur="700" fill="hold"/>
                                        <p:tgtEl>
                                          <p:spTgt spid="71"/>
                                        </p:tgtEl>
                                        <p:attrNameLst>
                                          <p:attrName>ppt_x</p:attrName>
                                          <p:attrName>ppt_y</p:attrName>
                                        </p:attrNameLst>
                                      </p:cBhvr>
                                      <p:rCtr x="1862" y="-2060"/>
                                    </p:animMotion>
                                  </p:childTnLst>
                                </p:cTn>
                              </p:par>
                              <p:par>
                                <p:cTn id="30" presetID="22" presetClass="entr" presetSubtype="8" fill="hold" nodeType="withEffect">
                                  <p:stCondLst>
                                    <p:cond delay="50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childTnLst>
                                </p:cTn>
                              </p:par>
                              <p:par>
                                <p:cTn id="36" presetID="56" presetClass="path" presetSubtype="0" accel="50000" decel="50000" fill="hold" grpId="1" nodeType="withEffect">
                                  <p:stCondLst>
                                    <p:cond delay="500"/>
                                  </p:stCondLst>
                                  <p:childTnLst>
                                    <p:animMotion origin="layout" path="M -0.03737 0.0412 L -6.25E-7 -7.40741E-7 " pathEditMode="relative" rAng="0" ptsTypes="AA">
                                      <p:cBhvr>
                                        <p:cTn id="37" dur="700" fill="hold"/>
                                        <p:tgtEl>
                                          <p:spTgt spid="75"/>
                                        </p:tgtEl>
                                        <p:attrNameLst>
                                          <p:attrName>ppt_x</p:attrName>
                                          <p:attrName>ppt_y</p:attrName>
                                        </p:attrNameLst>
                                      </p:cBhvr>
                                      <p:rCtr x="1862" y="-2060"/>
                                    </p:animMotion>
                                  </p:childTnLst>
                                </p:cTn>
                              </p:par>
                              <p:par>
                                <p:cTn id="38" presetID="22" presetClass="entr" presetSubtype="8" fill="hold" nodeType="withEffect">
                                  <p:stCondLst>
                                    <p:cond delay="750"/>
                                  </p:stCondLst>
                                  <p:childTnLst>
                                    <p:set>
                                      <p:cBhvr>
                                        <p:cTn id="39" dur="1" fill="hold">
                                          <p:stCondLst>
                                            <p:cond delay="0"/>
                                          </p:stCondLst>
                                        </p:cTn>
                                        <p:tgtEl>
                                          <p:spTgt spid="76"/>
                                        </p:tgtEl>
                                        <p:attrNameLst>
                                          <p:attrName>style.visibility</p:attrName>
                                        </p:attrNameLst>
                                      </p:cBhvr>
                                      <p:to>
                                        <p:strVal val="visible"/>
                                      </p:to>
                                    </p:set>
                                    <p:animEffect transition="in" filter="wipe(left)">
                                      <p:cBhvr>
                                        <p:cTn id="40" dur="500"/>
                                        <p:tgtEl>
                                          <p:spTgt spid="76"/>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childTnLst>
                                </p:cTn>
                              </p:par>
                              <p:par>
                                <p:cTn id="44" presetID="56" presetClass="path" presetSubtype="0" accel="50000" decel="50000" fill="hold" grpId="1" nodeType="withEffect">
                                  <p:stCondLst>
                                    <p:cond delay="750"/>
                                  </p:stCondLst>
                                  <p:childTnLst>
                                    <p:animMotion origin="layout" path="M -0.03737 0.04121 L -6.25E-7 -4.44444E-6 " pathEditMode="relative" rAng="0" ptsTypes="AA">
                                      <p:cBhvr>
                                        <p:cTn id="45" dur="700" fill="hold"/>
                                        <p:tgtEl>
                                          <p:spTgt spid="79"/>
                                        </p:tgtEl>
                                        <p:attrNameLst>
                                          <p:attrName>ppt_x</p:attrName>
                                          <p:attrName>ppt_y</p:attrName>
                                        </p:attrNameLst>
                                      </p:cBhvr>
                                      <p:rCtr x="1862" y="-2060"/>
                                    </p:animMotion>
                                  </p:childTnLst>
                                </p:cTn>
                              </p:par>
                              <p:par>
                                <p:cTn id="46" presetID="22" presetClass="entr" presetSubtype="8" fill="hold" nodeType="withEffect">
                                  <p:stCondLst>
                                    <p:cond delay="1000"/>
                                  </p:stCondLst>
                                  <p:childTnLst>
                                    <p:set>
                                      <p:cBhvr>
                                        <p:cTn id="47" dur="1" fill="hold">
                                          <p:stCondLst>
                                            <p:cond delay="0"/>
                                          </p:stCondLst>
                                        </p:cTn>
                                        <p:tgtEl>
                                          <p:spTgt spid="80"/>
                                        </p:tgtEl>
                                        <p:attrNameLst>
                                          <p:attrName>style.visibility</p:attrName>
                                        </p:attrNameLst>
                                      </p:cBhvr>
                                      <p:to>
                                        <p:strVal val="visible"/>
                                      </p:to>
                                    </p:set>
                                    <p:animEffect transition="in" filter="wipe(left)">
                                      <p:cBhvr>
                                        <p:cTn id="48" dur="500"/>
                                        <p:tgtEl>
                                          <p:spTgt spid="80"/>
                                        </p:tgtEl>
                                      </p:cBhvr>
                                    </p:animEffect>
                                  </p:childTnLst>
                                </p:cTn>
                              </p:par>
                            </p:childTnLst>
                          </p:cTn>
                        </p:par>
                        <p:par>
                          <p:cTn id="49" fill="hold">
                            <p:stCondLst>
                              <p:cond delay="2750"/>
                            </p:stCondLst>
                            <p:childTnLst>
                              <p:par>
                                <p:cTn id="50" presetID="2" presetClass="entr" presetSubtype="8" fill="hold" grpId="0" nodeType="after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500" fill="hold"/>
                                        <p:tgtEl>
                                          <p:spTgt spid="88"/>
                                        </p:tgtEl>
                                        <p:attrNameLst>
                                          <p:attrName>ppt_x</p:attrName>
                                        </p:attrNameLst>
                                      </p:cBhvr>
                                      <p:tavLst>
                                        <p:tav tm="0">
                                          <p:val>
                                            <p:strVal val="0-#ppt_w/2"/>
                                          </p:val>
                                        </p:tav>
                                        <p:tav tm="100000">
                                          <p:val>
                                            <p:strVal val="#ppt_x"/>
                                          </p:val>
                                        </p:tav>
                                      </p:tavLst>
                                    </p:anim>
                                    <p:anim calcmode="lin" valueType="num">
                                      <p:cBhvr additive="base">
                                        <p:cTn id="53" dur="500" fill="hold"/>
                                        <p:tgtEl>
                                          <p:spTgt spid="88"/>
                                        </p:tgtEl>
                                        <p:attrNameLst>
                                          <p:attrName>ppt_y</p:attrName>
                                        </p:attrNameLst>
                                      </p:cBhvr>
                                      <p:tavLst>
                                        <p:tav tm="0">
                                          <p:val>
                                            <p:strVal val="#ppt_y"/>
                                          </p:val>
                                        </p:tav>
                                        <p:tav tm="100000">
                                          <p:val>
                                            <p:strVal val="#ppt_y"/>
                                          </p:val>
                                        </p:tav>
                                      </p:tavLst>
                                    </p:anim>
                                  </p:childTnLst>
                                </p:cTn>
                              </p:par>
                            </p:childTnLst>
                          </p:cTn>
                        </p:par>
                        <p:par>
                          <p:cTn id="54" fill="hold">
                            <p:stCondLst>
                              <p:cond delay="3250"/>
                            </p:stCondLst>
                            <p:childTnLst>
                              <p:par>
                                <p:cTn id="55" presetID="26" presetClass="emph" presetSubtype="0" fill="hold" grpId="2" nodeType="afterEffect">
                                  <p:stCondLst>
                                    <p:cond delay="0"/>
                                  </p:stCondLst>
                                  <p:childTnLst>
                                    <p:animEffect transition="out" filter="fade">
                                      <p:cBhvr>
                                        <p:cTn id="56" dur="500" tmFilter="0, 0; .2, .5; .8, .5; 1, 0"/>
                                        <p:tgtEl>
                                          <p:spTgt spid="67"/>
                                        </p:tgtEl>
                                      </p:cBhvr>
                                    </p:animEffect>
                                    <p:animScale>
                                      <p:cBhvr>
                                        <p:cTn id="57" dur="250" autoRev="1" fill="hold"/>
                                        <p:tgtEl>
                                          <p:spTgt spid="67"/>
                                        </p:tgtEl>
                                      </p:cBhvr>
                                      <p:by x="105000" y="105000"/>
                                    </p:animScale>
                                  </p:childTnLst>
                                </p:cTn>
                              </p:par>
                              <p:par>
                                <p:cTn id="58" presetID="26" presetClass="emph" presetSubtype="0" fill="hold" nodeType="withEffect">
                                  <p:stCondLst>
                                    <p:cond delay="0"/>
                                  </p:stCondLst>
                                  <p:childTnLst>
                                    <p:animEffect transition="out" filter="fade">
                                      <p:cBhvr>
                                        <p:cTn id="59" dur="500" tmFilter="0, 0; .2, .5; .8, .5; 1, 0"/>
                                        <p:tgtEl>
                                          <p:spTgt spid="68"/>
                                        </p:tgtEl>
                                      </p:cBhvr>
                                    </p:animEffect>
                                    <p:animScale>
                                      <p:cBhvr>
                                        <p:cTn id="60" dur="250" autoRev="1" fill="hold"/>
                                        <p:tgtEl>
                                          <p:spTgt spid="68"/>
                                        </p:tgtEl>
                                      </p:cBhvr>
                                      <p:by x="105000" y="105000"/>
                                    </p:animScale>
                                  </p:childTnLst>
                                </p:cTn>
                              </p:par>
                            </p:childTnLst>
                          </p:cTn>
                        </p:par>
                        <p:par>
                          <p:cTn id="61" fill="hold">
                            <p:stCondLst>
                              <p:cond delay="3750"/>
                            </p:stCondLst>
                            <p:childTnLst>
                              <p:par>
                                <p:cTn id="62" presetID="10" presetClass="entr" presetSubtype="0" fill="hold" grpId="0" nodeType="after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childTnLst>
                                </p:cTn>
                              </p:par>
                              <p:par>
                                <p:cTn id="65" presetID="56" presetClass="path" presetSubtype="0" accel="50000" decel="50000" fill="hold" grpId="1" nodeType="withEffect">
                                  <p:stCondLst>
                                    <p:cond delay="0"/>
                                  </p:stCondLst>
                                  <p:childTnLst>
                                    <p:animMotion origin="layout" path="M -0.03737 0.04121 L -6.25E-7 -3.33333E-6 " pathEditMode="relative" rAng="0" ptsTypes="AA">
                                      <p:cBhvr>
                                        <p:cTn id="66" dur="700" fill="hold"/>
                                        <p:tgtEl>
                                          <p:spTgt spid="4"/>
                                        </p:tgtEl>
                                        <p:attrNameLst>
                                          <p:attrName>ppt_x</p:attrName>
                                          <p:attrName>ppt_y</p:attrName>
                                        </p:attrNameLst>
                                      </p:cBhvr>
                                      <p:rCtr x="1862" y="-2060"/>
                                    </p:animMotion>
                                  </p:childTnLst>
                                </p:cTn>
                              </p:par>
                              <p:par>
                                <p:cTn id="67" presetID="22" presetClass="entr" presetSubtype="8"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Effect transition="in" filter="wipe(left)">
                                      <p:cBhvr>
                                        <p:cTn id="69" dur="500"/>
                                        <p:tgtEl>
                                          <p:spTgt spid="5"/>
                                        </p:tgtEl>
                                      </p:cBhvr>
                                    </p:animEffect>
                                  </p:childTnLst>
                                </p:cTn>
                              </p:par>
                            </p:childTnLst>
                          </p:cTn>
                        </p:par>
                        <p:par>
                          <p:cTn id="70" fill="hold">
                            <p:stCondLst>
                              <p:cond delay="4750"/>
                            </p:stCondLst>
                            <p:childTnLst>
                              <p:par>
                                <p:cTn id="71" presetID="26" presetClass="emph" presetSubtype="0" fill="hold" grpId="2" nodeType="afterEffect">
                                  <p:stCondLst>
                                    <p:cond delay="0"/>
                                  </p:stCondLst>
                                  <p:childTnLst>
                                    <p:animEffect transition="out" filter="fade">
                                      <p:cBhvr>
                                        <p:cTn id="72" dur="500" tmFilter="0, 0; .2, .5; .8, .5; 1, 0"/>
                                        <p:tgtEl>
                                          <p:spTgt spid="4"/>
                                        </p:tgtEl>
                                      </p:cBhvr>
                                    </p:animEffect>
                                    <p:animScale>
                                      <p:cBhvr>
                                        <p:cTn id="73" dur="250" autoRev="1" fill="hold"/>
                                        <p:tgtEl>
                                          <p:spTgt spid="4"/>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5"/>
                                        </p:tgtEl>
                                      </p:cBhvr>
                                    </p:animEffect>
                                    <p:animScale>
                                      <p:cBhvr>
                                        <p:cTn id="76" dur="250" autoRev="1" fill="hold"/>
                                        <p:tgtEl>
                                          <p:spTgt spid="5"/>
                                        </p:tgtEl>
                                      </p:cBhvr>
                                      <p:by x="105000" y="105000"/>
                                    </p:animScale>
                                  </p:childTnLst>
                                </p:cTn>
                              </p:par>
                            </p:childTnLst>
                          </p:cTn>
                        </p:par>
                        <p:par>
                          <p:cTn id="77" fill="hold">
                            <p:stCondLst>
                              <p:cond delay="525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childTnLst>
                                </p:cTn>
                              </p:par>
                              <p:par>
                                <p:cTn id="81" presetID="56" presetClass="path" presetSubtype="0" accel="50000" decel="50000" fill="hold" grpId="1" nodeType="withEffect">
                                  <p:stCondLst>
                                    <p:cond delay="0"/>
                                  </p:stCondLst>
                                  <p:childTnLst>
                                    <p:animMotion origin="layout" path="M -0.03737 0.04121 L -6.25E-7 -3.33333E-6 " pathEditMode="relative" rAng="0" ptsTypes="AA">
                                      <p:cBhvr>
                                        <p:cTn id="82" dur="700" fill="hold"/>
                                        <p:tgtEl>
                                          <p:spTgt spid="12"/>
                                        </p:tgtEl>
                                        <p:attrNameLst>
                                          <p:attrName>ppt_x</p:attrName>
                                          <p:attrName>ppt_y</p:attrName>
                                        </p:attrNameLst>
                                      </p:cBhvr>
                                      <p:rCtr x="1862" y="-2060"/>
                                    </p:animMotion>
                                  </p:childTnLst>
                                </p:cTn>
                              </p:par>
                              <p:par>
                                <p:cTn id="83" presetID="22" presetClass="entr" presetSubtype="8" fill="hold" nodeType="withEffect">
                                  <p:stCondLst>
                                    <p:cond delay="25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6250"/>
                            </p:stCondLst>
                            <p:childTnLst>
                              <p:par>
                                <p:cTn id="87" presetID="26" presetClass="emph" presetSubtype="0" fill="hold" grpId="2" nodeType="afterEffect">
                                  <p:stCondLst>
                                    <p:cond delay="0"/>
                                  </p:stCondLst>
                                  <p:childTnLst>
                                    <p:animEffect transition="out" filter="fade">
                                      <p:cBhvr>
                                        <p:cTn id="88" dur="500" tmFilter="0, 0; .2, .5; .8, .5; 1, 0"/>
                                        <p:tgtEl>
                                          <p:spTgt spid="12"/>
                                        </p:tgtEl>
                                      </p:cBhvr>
                                    </p:animEffect>
                                    <p:animScale>
                                      <p:cBhvr>
                                        <p:cTn id="89" dur="250" autoRev="1" fill="hold"/>
                                        <p:tgtEl>
                                          <p:spTgt spid="12"/>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13"/>
                                        </p:tgtEl>
                                      </p:cBhvr>
                                    </p:animEffect>
                                    <p:animScale>
                                      <p:cBhvr>
                                        <p:cTn id="9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7" grpId="0" bldLvl="0" animBg="1"/>
      <p:bldP spid="67" grpId="1" bldLvl="0" animBg="1"/>
      <p:bldP spid="67" grpId="2" bldLvl="0" animBg="1"/>
      <p:bldP spid="71" grpId="0" bldLvl="0" animBg="1"/>
      <p:bldP spid="71" grpId="1" bldLvl="0" animBg="1"/>
      <p:bldP spid="75" grpId="0" bldLvl="0" animBg="1"/>
      <p:bldP spid="75" grpId="1" bldLvl="0" animBg="1"/>
      <p:bldP spid="79" grpId="0" bldLvl="0" animBg="1"/>
      <p:bldP spid="79" grpId="1" bldLvl="0" animBg="1"/>
      <p:bldP spid="87" grpId="0"/>
      <p:bldP spid="88" grpId="0" bldLvl="0" animBg="1"/>
      <p:bldP spid="4" grpId="0" bldLvl="0" animBg="1"/>
      <p:bldP spid="4" grpId="1" bldLvl="0" animBg="1"/>
      <p:bldP spid="4" grpId="2" bldLvl="0" animBg="1"/>
      <p:bldP spid="12" grpId="0" bldLvl="0" animBg="1"/>
      <p:bldP spid="12" grpId="1" bldLvl="0" animBg="1"/>
      <p:bldP spid="12" grpId="2"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437613" y="2104956"/>
            <a:ext cx="4218089" cy="1322070"/>
          </a:xfrm>
          <a:prstGeom prst="rect">
            <a:avLst/>
          </a:prstGeom>
        </p:spPr>
        <p:txBody>
          <a:bodyPr wrap="square">
            <a:spAutoFit/>
          </a:bodyPr>
          <a:lstStyle/>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但丁名言名句</a:t>
            </a:r>
            <a:endParaRPr lang="zh-CN" altLang="en-US" sz="2000" b="1">
              <a:solidFill>
                <a:srgbClr val="0070C0"/>
              </a:solidFill>
              <a:latin typeface="微软雅黑" panose="020B0503020204020204" pitchFamily="34" charset="-122"/>
              <a:ea typeface="微软雅黑" panose="020B0503020204020204" pitchFamily="34" charset="-122"/>
            </a:endParaRPr>
          </a:p>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切换主界面</a:t>
            </a:r>
            <a:endParaRPr lang="zh-CN" altLang="en-US" sz="2000" b="1">
              <a:solidFill>
                <a:srgbClr val="0070C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729202" y="171173"/>
            <a:ext cx="328724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启动</a:t>
            </a:r>
            <a:r>
              <a:rPr lang="zh-CN" altLang="en-US" sz="2800" b="1">
                <a:solidFill>
                  <a:srgbClr val="0070C0"/>
                </a:solidFill>
                <a:latin typeface="微软雅黑" panose="020B0503020204020204" pitchFamily="34" charset="-122"/>
                <a:ea typeface="微软雅黑" panose="020B0503020204020204" pitchFamily="34" charset="-122"/>
              </a:rPr>
              <a:t>界面</a:t>
            </a:r>
            <a:endParaRPr lang="zh-CN" altLang="en-US" sz="2800" b="1">
              <a:solidFill>
                <a:srgbClr val="0070C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880547" y="947104"/>
            <a:ext cx="3121098" cy="5548619"/>
          </a:xfrm>
          <a:prstGeom prst="rect">
            <a:avLst/>
          </a:prstGeom>
        </p:spPr>
      </p:pic>
    </p:spTree>
    <p:custDataLst>
      <p:tags r:id="rId3"/>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649"/>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524608" y="1555681"/>
            <a:ext cx="4218089" cy="1322070"/>
          </a:xfrm>
          <a:prstGeom prst="rect">
            <a:avLst/>
          </a:prstGeom>
        </p:spPr>
        <p:txBody>
          <a:bodyPr wrap="square">
            <a:spAutoFit/>
          </a:bodyPr>
          <a:lstStyle/>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搜索按钮</a:t>
            </a:r>
            <a:endParaRPr lang="zh-CN" altLang="en-US" sz="2000" b="1">
              <a:solidFill>
                <a:srgbClr val="0070C0"/>
              </a:solidFill>
              <a:latin typeface="微软雅黑" panose="020B0503020204020204" pitchFamily="34" charset="-122"/>
              <a:ea typeface="微软雅黑" panose="020B0503020204020204" pitchFamily="34" charset="-122"/>
            </a:endParaRPr>
          </a:p>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三个选项栏</a:t>
            </a:r>
            <a:endParaRPr lang="zh-CN" altLang="en-US" sz="2000" b="1">
              <a:solidFill>
                <a:srgbClr val="0070C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729202" y="171173"/>
            <a:ext cx="328724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搜索界面</a:t>
            </a:r>
            <a:endParaRPr lang="zh-CN" altLang="en-US" sz="2800" b="1">
              <a:solidFill>
                <a:srgbClr val="0070C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99736" y="949519"/>
            <a:ext cx="3244561" cy="5768109"/>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2460" y="949325"/>
            <a:ext cx="3231515" cy="5745480"/>
          </a:xfrm>
          <a:prstGeom prst="rect">
            <a:avLst/>
          </a:prstGeom>
        </p:spPr>
      </p:pic>
    </p:spTree>
    <p:custDataLst>
      <p:tags r:id="rId3"/>
    </p:custData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649"/>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2"/>
          <p:cNvSpPr txBox="1"/>
          <p:nvPr/>
        </p:nvSpPr>
        <p:spPr>
          <a:xfrm>
            <a:off x="1738727" y="171173"/>
            <a:ext cx="328724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分类百科</a:t>
            </a:r>
            <a:r>
              <a:rPr lang="zh-CN" altLang="en-US" sz="2800" b="1">
                <a:solidFill>
                  <a:srgbClr val="0070C0"/>
                </a:solidFill>
                <a:latin typeface="微软雅黑" panose="020B0503020204020204" pitchFamily="34" charset="-122"/>
                <a:ea typeface="微软雅黑" panose="020B0503020204020204" pitchFamily="34" charset="-122"/>
              </a:rPr>
              <a:t>界面</a:t>
            </a:r>
            <a:endParaRPr lang="zh-CN" altLang="en-US" sz="2800" b="1">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1061693" y="1882706"/>
            <a:ext cx="4218089" cy="1322070"/>
          </a:xfrm>
          <a:prstGeom prst="rect">
            <a:avLst/>
          </a:prstGeom>
        </p:spPr>
        <p:txBody>
          <a:bodyPr wrap="square">
            <a:spAutoFit/>
          </a:bodyPr>
          <a:p>
            <a:pPr defTabSz="1219200">
              <a:lnSpc>
                <a:spcPct val="200000"/>
              </a:lnSpc>
            </a:pPr>
            <a:endParaRPr lang="zh-CN" altLang="en-US" sz="2000" b="1">
              <a:solidFill>
                <a:srgbClr val="0070C0"/>
              </a:solidFill>
              <a:latin typeface="微软雅黑" panose="020B0503020204020204" pitchFamily="34" charset="-122"/>
              <a:ea typeface="微软雅黑" panose="020B0503020204020204" pitchFamily="34" charset="-122"/>
            </a:endParaRPr>
          </a:p>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垃圾种类名称、回收</a:t>
            </a:r>
            <a:r>
              <a:rPr lang="zh-CN" altLang="en-US" sz="2000" b="1">
                <a:solidFill>
                  <a:srgbClr val="0070C0"/>
                </a:solidFill>
                <a:latin typeface="微软雅黑" panose="020B0503020204020204" pitchFamily="34" charset="-122"/>
                <a:ea typeface="微软雅黑" panose="020B0503020204020204" pitchFamily="34" charset="-122"/>
              </a:rPr>
              <a:t>建议</a:t>
            </a:r>
            <a:endParaRPr lang="zh-CN" altLang="en-US" sz="2000" b="1">
              <a:solidFill>
                <a:srgbClr val="0070C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39589" y="859985"/>
            <a:ext cx="3244561" cy="5768108"/>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806423" y="2614226"/>
            <a:ext cx="4218089" cy="706755"/>
          </a:xfrm>
          <a:prstGeom prst="rect">
            <a:avLst/>
          </a:prstGeom>
        </p:spPr>
        <p:txBody>
          <a:bodyPr wrap="square">
            <a:spAutoFit/>
          </a:bodyPr>
          <a:lstStyle/>
          <a:p>
            <a:pPr defTabSz="1219200">
              <a:lnSpc>
                <a:spcPct val="200000"/>
              </a:lnSpc>
            </a:pPr>
            <a:r>
              <a:rPr lang="zh-CN" altLang="en-US" sz="2000" b="1">
                <a:solidFill>
                  <a:srgbClr val="0070C0"/>
                </a:solidFill>
                <a:latin typeface="微软雅黑" panose="020B0503020204020204" pitchFamily="34" charset="-122"/>
                <a:ea typeface="微软雅黑" panose="020B0503020204020204" pitchFamily="34" charset="-122"/>
              </a:rPr>
              <a:t>用户登录界面与注册界面</a:t>
            </a:r>
            <a:endParaRPr lang="zh-CN" altLang="en-US" sz="2000" b="1">
              <a:solidFill>
                <a:srgbClr val="0070C0"/>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1729105" y="171450"/>
            <a:ext cx="3567430" cy="521970"/>
          </a:xfrm>
          <a:prstGeom prst="rect">
            <a:avLst/>
          </a:prstGeom>
          <a:noFill/>
        </p:spPr>
        <p:txBody>
          <a:bodyPr wrap="square" rtlCol="0">
            <a:spAutoFit/>
          </a:bodyPr>
          <a:lstStyle/>
          <a:p>
            <a:pPr algn="ctr" defTabSz="1219200"/>
            <a:r>
              <a:rPr lang="zh-CN" altLang="en-US" sz="2800" b="1">
                <a:solidFill>
                  <a:srgbClr val="0070C0"/>
                </a:solidFill>
                <a:latin typeface="微软雅黑" panose="020B0503020204020204" pitchFamily="34" charset="-122"/>
                <a:ea typeface="微软雅黑" panose="020B0503020204020204" pitchFamily="34" charset="-122"/>
              </a:rPr>
              <a:t>登录界面与注册界面</a:t>
            </a:r>
            <a:endParaRPr lang="zh-CN" altLang="en-US" sz="2800" b="1">
              <a:solidFill>
                <a:srgbClr val="0070C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575385" y="922202"/>
            <a:ext cx="3264577" cy="5803693"/>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905" y="903720"/>
            <a:ext cx="3274955" cy="5822142"/>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7"/>
                                        </p:tgtEl>
                                      </p:cBhvr>
                                    </p:animEffect>
                                  </p:childTnLst>
                                </p:cTn>
                              </p:par>
                            </p:childTnLst>
                          </p:cTn>
                        </p:par>
                        <p:par>
                          <p:cTn id="12" fill="hold">
                            <p:stCondLst>
                              <p:cond delay="899"/>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494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19494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SUBCATEGORY" val="0"/>
  <p:tag name="KSO_WM_TAG_VERSION" val="1.0"/>
  <p:tag name="KSO_WM_BEAUTIFY_FLAG" val="#wm#"/>
  <p:tag name="KSO_WM_TEMPLATE_CATEGORY" val="diagram"/>
  <p:tag name="KSO_WM_TEMPLATE_INDEX" val="20194940"/>
</p:tagLst>
</file>

<file path=ppt/tags/tag62.xml><?xml version="1.0" encoding="utf-8"?>
<p:tagLst xmlns:p="http://schemas.openxmlformats.org/presentationml/2006/main">
  <p:tag name="KSO_WM_UNIT_PLACING_PICTURE_USER_VIEWPORT" val="{&quot;height&quot;:8737.982677165353,&quot;width&quot;:4915.114960629921}"/>
</p:tagLst>
</file>

<file path=ppt/tags/tag63.xml><?xml version="1.0" encoding="utf-8"?>
<p:tagLst xmlns:p="http://schemas.openxmlformats.org/presentationml/2006/main">
  <p:tag name="KSO_WM_SLIDE_MODEL_TYPE" val="numdgm"/>
</p:tagLst>
</file>

<file path=ppt/tags/tag64.xml><?xml version="1.0" encoding="utf-8"?>
<p:tagLst xmlns:p="http://schemas.openxmlformats.org/presentationml/2006/main">
  <p:tag name="KSO_WM_SLIDE_MODEL_TYPE" val="numdgm"/>
</p:tagLst>
</file>

<file path=ppt/tags/tag65.xml><?xml version="1.0" encoding="utf-8"?>
<p:tagLst xmlns:p="http://schemas.openxmlformats.org/presentationml/2006/main">
  <p:tag name="KSO_WM_SLIDE_MODEL_TYPE" val="numdgm"/>
</p:tagLst>
</file>

<file path=ppt/tags/tag66.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1"/>
  <p:tag name="KSO_WM_UNIT_ID" val="diagram20194940_1*ε_i*1_11"/>
  <p:tag name="KSO_WM_TEMPLATE_CATEGORY" val="diagram"/>
  <p:tag name="KSO_WM_TEMPLATE_INDEX" val="20194940"/>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67.xml><?xml version="1.0" encoding="utf-8"?>
<p:tagLst xmlns:p="http://schemas.openxmlformats.org/presentationml/2006/main">
  <p:tag name="KSO_WM_UNIT_DIAGRAM_MODELTYPE" val="numdgm"/>
  <p:tag name="KSO_WM_UNIT_DIAGRAM_MAX_ITEM_COUNT" val="2"/>
  <p:tag name="KSO_WM_UNIT_DIAGRAM_SUBTYPE" val="m"/>
  <p:tag name="KSO_WM_UNIT_PRESET_TEXT" val="点击此处添加正文;"/>
  <p:tag name="KSO_WM_UNIT_NOCLEAR" val="0"/>
  <p:tag name="KSO_WM_UNIT_VALUE" val="13"/>
  <p:tag name="KSO_WM_UNIT_HIGHLIGHT" val="0"/>
  <p:tag name="KSO_WM_UNIT_COMPATIBLE" val="0"/>
  <p:tag name="KSO_WM_UNIT_DIAGRAM_ISNUMVISUAL" val="0"/>
  <p:tag name="KSO_WM_UNIT_DIAGRAM_ISREFERUNIT" val="0"/>
  <p:tag name="KSO_WM_DIAGRAM_GROUP_CODE" val="ε1-1"/>
  <p:tag name="KSO_WM_UNIT_TYPE" val="ε_f"/>
  <p:tag name="KSO_WM_UNIT_INDEX" val="1_3"/>
  <p:tag name="KSO_WM_UNIT_ID" val="diagram20194940_1*ε_f*1_3"/>
  <p:tag name="KSO_WM_TEMPLATE_CATEGORY" val="diagram"/>
  <p:tag name="KSO_WM_TEMPLATE_INDEX" val="20194940"/>
  <p:tag name="KSO_WM_UNIT_LAYERLEVEL" val="1_1"/>
  <p:tag name="KSO_WM_TAG_VERSION" val="1.0"/>
  <p:tag name="KSO_WM_BEAUTIFY_FLAG" val="#wm#"/>
  <p:tag name="KSO_WM_UNIT_TEXT_FILL_FORE_SCHEMECOLOR_INDEX" val="14"/>
  <p:tag name="KSO_WM_UNIT_TEXT_FILL_TYPE" val="1"/>
  <p:tag name="KSO_WM_UNIT_USESOURCEFORMAT_APPLY" val="1"/>
</p:tagLst>
</file>

<file path=ppt/tags/tag68.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0"/>
  <p:tag name="KSO_WM_UNIT_ID" val="diagram20194940_1*ε_i*1_10"/>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69.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9"/>
  <p:tag name="KSO_WM_UNIT_ID" val="diagram20194940_1*ε_i*1_9"/>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8"/>
  <p:tag name="KSO_WM_UNIT_ID" val="diagram20194940_1*ε_i*1_8"/>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71.xml><?xml version="1.0" encoding="utf-8"?>
<p:tagLst xmlns:p="http://schemas.openxmlformats.org/presentationml/2006/main">
  <p:tag name="KSO_WM_UNIT_DIAGRAM_MODELTYPE" val="numdgm"/>
  <p:tag name="KSO_WM_UNIT_DIAGRAM_MAX_ITEM_COUNT" val="2"/>
  <p:tag name="KSO_WM_UNIT_DIAGRAM_SUBTYPE" val="m"/>
  <p:tag name="KSO_WM_UNIT_PRESET_TEXT" val="点击此处添加补充信息;"/>
  <p:tag name="KSO_WM_UNIT_NOCLEAR" val="0"/>
  <p:tag name="KSO_WM_UNIT_VALUE" val="13"/>
  <p:tag name="KSO_WM_UNIT_HIGHLIGHT" val="0"/>
  <p:tag name="KSO_WM_UNIT_COMPATIBLE" val="0"/>
  <p:tag name="KSO_WM_UNIT_DIAGRAM_ISNUMVISUAL" val="0"/>
  <p:tag name="KSO_WM_UNIT_DIAGRAM_ISREFERUNIT" val="0"/>
  <p:tag name="KSO_WM_DIAGRAM_GROUP_CODE" val="ε1-1"/>
  <p:tag name="KSO_WM_UNIT_TYPE" val="ε_f"/>
  <p:tag name="KSO_WM_UNIT_INDEX" val="1_2"/>
  <p:tag name="KSO_WM_UNIT_ID" val="diagram20194940_1*ε_f*1_2"/>
  <p:tag name="KSO_WM_TEMPLATE_CATEGORY" val="diagram"/>
  <p:tag name="KSO_WM_TEMPLATE_INDEX" val="20194940"/>
  <p:tag name="KSO_WM_UNIT_LAYERLEVEL" val="1_1"/>
  <p:tag name="KSO_WM_TAG_VERSION" val="1.0"/>
  <p:tag name="KSO_WM_BEAUTIFY_FLAG" val="#wm#"/>
  <p:tag name="KSO_WM_UNIT_TEXT_FILL_FORE_SCHEMECOLOR_INDEX" val="14"/>
  <p:tag name="KSO_WM_UNIT_TEXT_FILL_TYPE" val="1"/>
  <p:tag name="KSO_WM_UNIT_USESOURCEFORMAT_APPLY" val="1"/>
</p:tagLst>
</file>

<file path=ppt/tags/tag72.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7"/>
  <p:tag name="KSO_WM_UNIT_ID" val="diagram20194940_1*ε_i*1_7"/>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73.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6"/>
  <p:tag name="KSO_WM_UNIT_ID" val="diagram20194940_1*ε_i*1_6"/>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74.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5"/>
  <p:tag name="KSO_WM_UNIT_ID" val="diagram20194940_1*ε_i*1_5"/>
  <p:tag name="KSO_WM_TEMPLATE_CATEGORY" val="diagram"/>
  <p:tag name="KSO_WM_TEMPLATE_INDEX" val="20194940"/>
  <p:tag name="KSO_WM_UNIT_LAYERLEVEL" val="1_1"/>
  <p:tag name="KSO_WM_TAG_VERSION" val="1.0"/>
  <p:tag name="KSO_WM_BEAUTIFY_FLAG" val="#wm#"/>
  <p:tag name="KSO_WM_UNIT_LINE_FORE_SCHEMECOLOR_INDEX" val="5"/>
  <p:tag name="KSO_WM_UNIT_LINE_FILL_TYPE" val="2"/>
  <p:tag name="KSO_WM_UNIT_USESOURCEFORMAT_APPLY" val="1"/>
</p:tagLst>
</file>

<file path=ppt/tags/tag75.xml><?xml version="1.0" encoding="utf-8"?>
<p:tagLst xmlns:p="http://schemas.openxmlformats.org/presentationml/2006/main">
  <p:tag name="KSO_WM_UNIT_DIAGRAM_MODELTYPE" val="numdgm"/>
  <p:tag name="KSO_WM_UNIT_DIAGRAM_MAX_ITEM_COUNT" val="2"/>
  <p:tag name="KSO_WM_UNIT_DIAGRAM_SUBTYPE" val="m"/>
  <p:tag name="KSO_WM_UNIT_PRESET_TEXT" val="文字是您思想的提炼；"/>
  <p:tag name="KSO_WM_UNIT_NOCLEAR" val="0"/>
  <p:tag name="KSO_WM_UNIT_VALUE" val="13"/>
  <p:tag name="KSO_WM_UNIT_HIGHLIGHT" val="0"/>
  <p:tag name="KSO_WM_UNIT_COMPATIBLE" val="0"/>
  <p:tag name="KSO_WM_UNIT_DIAGRAM_ISNUMVISUAL" val="0"/>
  <p:tag name="KSO_WM_UNIT_DIAGRAM_ISREFERUNIT" val="0"/>
  <p:tag name="KSO_WM_DIAGRAM_GROUP_CODE" val="ε1-1"/>
  <p:tag name="KSO_WM_UNIT_TYPE" val="ε_f"/>
  <p:tag name="KSO_WM_UNIT_INDEX" val="1_1"/>
  <p:tag name="KSO_WM_UNIT_ID" val="diagram20194940_1*ε_f*1_1"/>
  <p:tag name="KSO_WM_TEMPLATE_CATEGORY" val="diagram"/>
  <p:tag name="KSO_WM_TEMPLATE_INDEX" val="20194940"/>
  <p:tag name="KSO_WM_UNIT_LAYERLEVEL" val="1_1"/>
  <p:tag name="KSO_WM_TAG_VERSION" val="1.0"/>
  <p:tag name="KSO_WM_BEAUTIFY_FLAG" val="#wm#"/>
  <p:tag name="KSO_WM_UNIT_TEXT_FILL_FORE_SCHEMECOLOR_INDEX" val="14"/>
  <p:tag name="KSO_WM_UNIT_TEXT_FILL_TYPE" val="1"/>
  <p:tag name="KSO_WM_UNIT_USESOURCEFORMAT_APPLY" val="1"/>
</p:tagLst>
</file>

<file path=ppt/tags/tag76.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
  <p:tag name="KSO_WM_UNIT_ID" val="diagram20194940_1*ε_i*1_1"/>
  <p:tag name="KSO_WM_TEMPLATE_CATEGORY" val="diagram"/>
  <p:tag name="KSO_WM_TEMPLATE_INDEX" val="20194940"/>
  <p:tag name="KSO_WM_UNIT_LAYERLEVEL" val="1_1"/>
  <p:tag name="KSO_WM_TAG_VERSION" val="1.0"/>
  <p:tag name="KSO_WM_BEAUTIFY_FLAG" val="#wm#"/>
  <p:tag name="KSO_WM_UNIT_FILL_FORE_SCHEMECOLOR_INDEX" val="14"/>
  <p:tag name="KSO_WM_UNIT_FILL_TYPE" val="1"/>
  <p:tag name="KSO_WM_UNIT_USESOURCEFORMAT_APPLY" val="1"/>
</p:tagLst>
</file>

<file path=ppt/tags/tag77.xml><?xml version="1.0" encoding="utf-8"?>
<p:tagLst xmlns:p="http://schemas.openxmlformats.org/presentationml/2006/main">
  <p:tag name="KSO_WM_UNIT_DIAGRAM_MODELTYPE" val="numdgm"/>
  <p:tag name="KSO_WM_UNIT_DIAGRAM_MAX_ITEM_COUNT" val="2"/>
  <p:tag name="KSO_WM_UNIT_DIAGRAM_SUBTYPE" val="m"/>
  <p:tag name="KSO_WM_UNIT_ISCONTENTSTITLE" val="0"/>
  <p:tag name="KSO_WM_UNIT_PRESET_TEXT" val="策划方案&#13;项目进度报告"/>
  <p:tag name="KSO_WM_UNIT_NOCLEAR" val="0"/>
  <p:tag name="KSO_WM_UNIT_VALUE" val="16"/>
  <p:tag name="KSO_WM_UNIT_HIGHLIGHT" val="0"/>
  <p:tag name="KSO_WM_UNIT_COMPATIBLE" val="0"/>
  <p:tag name="KSO_WM_UNIT_DIAGRAM_ISNUMVISUAL" val="0"/>
  <p:tag name="KSO_WM_UNIT_DIAGRAM_ISREFERUNIT" val="0"/>
  <p:tag name="KSO_WM_DIAGRAM_GROUP_CODE" val="ε1-1"/>
  <p:tag name="KSO_WM_UNIT_TYPE" val="ε_a"/>
  <p:tag name="KSO_WM_UNIT_INDEX" val="1_1"/>
  <p:tag name="KSO_WM_UNIT_ID" val="diagram20194940_1*ε_a*1_1"/>
  <p:tag name="KSO_WM_TEMPLATE_CATEGORY" val="diagram"/>
  <p:tag name="KSO_WM_TEMPLATE_INDEX" val="20194940"/>
  <p:tag name="KSO_WM_UNIT_LAYERLEVEL" val="1_1"/>
  <p:tag name="KSO_WM_TAG_VERSION" val="1.0"/>
  <p:tag name="KSO_WM_BEAUTIFY_FLAG" val="#wm#"/>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h_i"/>
  <p:tag name="KSO_WM_UNIT_INDEX" val="1_1_2"/>
  <p:tag name="KSO_WM_UNIT_ID" val="diagram20194940_1*ε_h_i*1_1_2"/>
  <p:tag name="KSO_WM_TEMPLATE_CATEGORY" val="diagram"/>
  <p:tag name="KSO_WM_TEMPLATE_INDEX" val="20194940"/>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79.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h_i"/>
  <p:tag name="KSO_WM_UNIT_INDEX" val="1_2_2"/>
  <p:tag name="KSO_WM_UNIT_ID" val="diagram20194940_1*ε_h_i*1_2_2"/>
  <p:tag name="KSO_WM_TEMPLATE_CATEGORY" val="diagram"/>
  <p:tag name="KSO_WM_TEMPLATE_INDEX" val="20194940"/>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2"/>
  <p:tag name="KSO_WM_UNIT_ID" val="diagram20194940_1*ε_i*1_12"/>
  <p:tag name="KSO_WM_TEMPLATE_CATEGORY" val="diagram"/>
  <p:tag name="KSO_WM_TEMPLATE_INDEX" val="20194940"/>
  <p:tag name="KSO_WM_UNIT_LAYERLEVEL" val="1_1"/>
  <p:tag name="KSO_WM_TAG_VERSION" val="1.0"/>
  <p:tag name="KSO_WM_BEAUTIFY_FLAG" val="#wm#"/>
  <p:tag name="KSO_WM_UNIT_LINE_FORE_SCHEMECOLOR_INDEX" val="15"/>
  <p:tag name="KSO_WM_UNIT_LINE_FILL_TYPE" val="2"/>
  <p:tag name="KSO_WM_UNIT_USESOURCEFORMAT_APPLY" val="1"/>
</p:tagLst>
</file>

<file path=ppt/tags/tag81.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3"/>
  <p:tag name="KSO_WM_UNIT_ID" val="diagram20194940_1*ε_i*1_13"/>
  <p:tag name="KSO_WM_TEMPLATE_CATEGORY" val="diagram"/>
  <p:tag name="KSO_WM_TEMPLATE_INDEX" val="20194940"/>
  <p:tag name="KSO_WM_UNIT_LAYERLEVEL" val="1_1"/>
  <p:tag name="KSO_WM_TAG_VERSION" val="1.0"/>
  <p:tag name="KSO_WM_BEAUTIFY_FLAG" val="#wm#"/>
  <p:tag name="KSO_WM_UNIT_LINE_FORE_SCHEMECOLOR_INDEX" val="15"/>
  <p:tag name="KSO_WM_UNIT_LINE_FILL_TYPE" val="2"/>
  <p:tag name="KSO_WM_UNIT_USESOURCEFORMAT_APPLY" val="1"/>
</p:tagLst>
</file>

<file path=ppt/tags/tag82.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4"/>
  <p:tag name="KSO_WM_UNIT_ID" val="diagram20194940_1*ε_i*1_14"/>
  <p:tag name="KSO_WM_TEMPLATE_CATEGORY" val="diagram"/>
  <p:tag name="KSO_WM_TEMPLATE_INDEX" val="20194940"/>
  <p:tag name="KSO_WM_UNIT_LAYERLEVEL" val="1_1"/>
  <p:tag name="KSO_WM_TAG_VERSION" val="1.0"/>
  <p:tag name="KSO_WM_BEAUTIFY_FLAG" val="#wm#"/>
  <p:tag name="KSO_WM_UNIT_LINE_FORE_SCHEMECOLOR_INDEX" val="15"/>
  <p:tag name="KSO_WM_UNIT_LINE_FILL_TYPE" val="2"/>
  <p:tag name="KSO_WM_UNIT_USESOURCEFORMAT_APPLY" val="1"/>
</p:tagLst>
</file>

<file path=ppt/tags/tag83.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5"/>
  <p:tag name="KSO_WM_UNIT_ID" val="diagram20194940_1*ε_i*1_15"/>
  <p:tag name="KSO_WM_TEMPLATE_CATEGORY" val="diagram"/>
  <p:tag name="KSO_WM_TEMPLATE_INDEX" val="20194940"/>
  <p:tag name="KSO_WM_UNIT_LAYERLEVEL" val="1_1"/>
  <p:tag name="KSO_WM_TAG_VERSION" val="1.0"/>
  <p:tag name="KSO_WM_BEAUTIFY_FLAG" val="#wm#"/>
  <p:tag name="KSO_WM_UNIT_LINE_FORE_SCHEMECOLOR_INDEX" val="15"/>
  <p:tag name="KSO_WM_UNIT_LINE_FILL_TYPE" val="2"/>
  <p:tag name="KSO_WM_UNIT_USESOURCEFORMAT_APPLY" val="1"/>
</p:tagLst>
</file>

<file path=ppt/tags/tag84.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i"/>
  <p:tag name="KSO_WM_UNIT_INDEX" val="1_16"/>
  <p:tag name="KSO_WM_UNIT_ID" val="diagram20194940_1*ε_i*1_16"/>
  <p:tag name="KSO_WM_TEMPLATE_CATEGORY" val="diagram"/>
  <p:tag name="KSO_WM_TEMPLATE_INDEX" val="20194940"/>
  <p:tag name="KSO_WM_UNIT_LAYERLEVEL" val="1_1"/>
  <p:tag name="KSO_WM_TAG_VERSION" val="1.0"/>
  <p:tag name="KSO_WM_BEAUTIFY_FLAG" val="#wm#"/>
  <p:tag name="KSO_WM_UNIT_LINE_FORE_SCHEMECOLOR_INDEX" val="15"/>
  <p:tag name="KSO_WM_UNIT_LINE_FILL_TYPE" val="2"/>
  <p:tag name="KSO_WM_UNIT_USESOURCEFORMAT_APPLY" val="1"/>
</p:tagLst>
</file>

<file path=ppt/tags/tag85.xml><?xml version="1.0" encoding="utf-8"?>
<p:tagLst xmlns:p="http://schemas.openxmlformats.org/presentationml/2006/main">
  <p:tag name="KSO_WM_UNIT_DIAGRAM_NUMVISUAL_CHANGE_MODES" val="32"/>
  <p:tag name="KSO_WM_UNIT_DIAGRAM_MODELTYPE" val="numdgm"/>
  <p:tag name="KSO_WM_UNIT_DIAGRAM_MAX_ITEM_COUNT" val="2"/>
  <p:tag name="KSO_WM_UNIT_DIAGRAM_SUBTYPE" val="m"/>
  <p:tag name="KSO_WM_UNIT_PRESET_TEXT" val="60%"/>
  <p:tag name="KSO_WM_UNIT_NOCLEAR" val="0"/>
  <p:tag name="KSO_WM_UNIT_VALUE" val="1"/>
  <p:tag name="KSO_WM_UNIT_HIGHLIGHT" val="0"/>
  <p:tag name="KSO_WM_UNIT_COMPATIBLE" val="0"/>
  <p:tag name="KSO_WM_UNIT_DIAGRAM_ISNUMVISUAL" val="1"/>
  <p:tag name="KSO_WM_UNIT_DIAGRAM_ISREFERUNIT" val="0"/>
  <p:tag name="KSO_WM_UNIT_DIAGRAM_NUM_VALUE" val="60"/>
  <p:tag name="KSO_WM_UNIT_DIAGRAM_NUMVISUAL_BIND_NUMID" val="8be468cf-fb15-45e0-9dc5-9649abfecec4"/>
  <p:tag name="KSO_WM_DIAGRAM_GROUP_CODE" val="ε1-1"/>
  <p:tag name="KSO_WM_UNIT_TYPE" val="ε_h_h_f"/>
  <p:tag name="KSO_WM_UNIT_INDEX" val="1_1_1_1"/>
  <p:tag name="KSO_WM_UNIT_ID" val="diagram20194940_1*ε_h_h_f*1_1_1_1"/>
  <p:tag name="KSO_WM_TEMPLATE_CATEGORY" val="diagram"/>
  <p:tag name="KSO_WM_TEMPLATE_INDEX" val="20194940"/>
  <p:tag name="KSO_WM_UNIT_LAYERLEVEL" val="1_1_1_1"/>
  <p:tag name="KSO_WM_TAG_VERSION" val="1.0"/>
  <p:tag name="KSO_WM_BEAUTIFY_FLAG" val="#wm#"/>
  <p:tag name="KSO_WM_UNIT_TEXT_FILL_FORE_SCHEMECOLOR_INDEX" val="5"/>
  <p:tag name="KSO_WM_UNIT_TEXT_FILL_TYPE" val="1"/>
  <p:tag name="KSO_WM_UNIT_USESOURCEFORMAT_APPLY" val="1"/>
</p:tagLst>
</file>

<file path=ppt/tags/tag86.xml><?xml version="1.0" encoding="utf-8"?>
<p:tagLst xmlns:p="http://schemas.openxmlformats.org/presentationml/2006/main">
  <p:tag name="KSO_WM_UNIT_DIAGRAM_MODELTYPE" val="numdgm"/>
  <p:tag name="KSO_WM_UNIT_DIAGRAM_MAX_ITEM_COUNT" val="2"/>
  <p:tag name="KSO_WM_UNIT_DIAGRAM_SUBTYPE" val="m"/>
  <p:tag name="KSO_WM_UNIT_ISCONTENTSTITLE" val="0"/>
  <p:tag name="KSO_WM_UNIT_PRESET_TEXT" val="策划方案一"/>
  <p:tag name="KSO_WM_UNIT_NOCLEAR" val="0"/>
  <p:tag name="KSO_WM_UNIT_VALUE" val="5"/>
  <p:tag name="KSO_WM_UNIT_HIGHLIGHT" val="0"/>
  <p:tag name="KSO_WM_UNIT_COMPATIBLE" val="0"/>
  <p:tag name="KSO_WM_UNIT_DIAGRAM_ISNUMVISUAL" val="0"/>
  <p:tag name="KSO_WM_UNIT_DIAGRAM_ISREFERUNIT" val="0"/>
  <p:tag name="KSO_WM_DIAGRAM_GROUP_CODE" val="ε1-1"/>
  <p:tag name="KSO_WM_UNIT_TYPE" val="ε_h_a"/>
  <p:tag name="KSO_WM_UNIT_INDEX" val="1_1_1"/>
  <p:tag name="KSO_WM_UNIT_ID" val="diagram20194940_1*ε_h_a*1_1_1"/>
  <p:tag name="KSO_WM_TEMPLATE_CATEGORY" val="diagram"/>
  <p:tag name="KSO_WM_TEMPLATE_INDEX" val="2019494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h_i"/>
  <p:tag name="KSO_WM_UNIT_INDEX" val="1_1_1"/>
  <p:tag name="KSO_WM_UNIT_ID" val="diagram20194940_1*ε_h_i*1_1_1"/>
  <p:tag name="KSO_WM_TEMPLATE_CATEGORY" val="diagram"/>
  <p:tag name="KSO_WM_TEMPLATE_INDEX" val="20194940"/>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88.xml><?xml version="1.0" encoding="utf-8"?>
<p:tagLst xmlns:p="http://schemas.openxmlformats.org/presentationml/2006/main">
  <p:tag name="KSO_WM_UNIT_DIAGRAM_MODELTYPE" val="numdgm"/>
  <p:tag name="KSO_WM_UNIT_DIAGRAM_MAX_ITEM_COUNT" val="2"/>
  <p:tag name="KSO_WM_UNIT_DIAGRAM_SUBTYPE" val="m"/>
  <p:tag name="KSO_WM_UNIT_ISCONTENTSTITLE" val="0"/>
  <p:tag name="KSO_WM_UNIT_PRESET_TEXT" val="策划方案二"/>
  <p:tag name="KSO_WM_UNIT_NOCLEAR" val="0"/>
  <p:tag name="KSO_WM_UNIT_VALUE" val="5"/>
  <p:tag name="KSO_WM_UNIT_HIGHLIGHT" val="0"/>
  <p:tag name="KSO_WM_UNIT_COMPATIBLE" val="0"/>
  <p:tag name="KSO_WM_UNIT_DIAGRAM_ISNUMVISUAL" val="0"/>
  <p:tag name="KSO_WM_UNIT_DIAGRAM_ISREFERUNIT" val="0"/>
  <p:tag name="KSO_WM_DIAGRAM_GROUP_CODE" val="ε1-1"/>
  <p:tag name="KSO_WM_UNIT_TYPE" val="ε_h_a"/>
  <p:tag name="KSO_WM_UNIT_INDEX" val="1_2_1"/>
  <p:tag name="KSO_WM_UNIT_ID" val="diagram20194940_1*ε_h_a*1_2_1"/>
  <p:tag name="KSO_WM_TEMPLATE_CATEGORY" val="diagram"/>
  <p:tag name="KSO_WM_TEMPLATE_INDEX" val="20194940"/>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DIAGRAM_NUMVISUAL_CHANGE_MODES" val="32"/>
  <p:tag name="KSO_WM_UNIT_DIAGRAM_MODELTYPE" val="numdgm"/>
  <p:tag name="KSO_WM_UNIT_DIAGRAM_MAX_ITEM_COUNT" val="2"/>
  <p:tag name="KSO_WM_UNIT_DIAGRAM_SUBTYPE" val="m"/>
  <p:tag name="KSO_WM_UNIT_PRESET_TEXT" val="75%"/>
  <p:tag name="KSO_WM_UNIT_NOCLEAR" val="0"/>
  <p:tag name="KSO_WM_UNIT_VALUE" val="1"/>
  <p:tag name="KSO_WM_UNIT_HIGHLIGHT" val="0"/>
  <p:tag name="KSO_WM_UNIT_COMPATIBLE" val="0"/>
  <p:tag name="KSO_WM_UNIT_DIAGRAM_ISNUMVISUAL" val="1"/>
  <p:tag name="KSO_WM_UNIT_DIAGRAM_ISREFERUNIT" val="0"/>
  <p:tag name="KSO_WM_UNIT_DIAGRAM_NUM_VALUE" val="75"/>
  <p:tag name="KSO_WM_UNIT_DIAGRAM_NUMVISUAL_BIND_NUMID" val="05c9764b-b91d-43b6-a742-cd45808df29c"/>
  <p:tag name="KSO_WM_DIAGRAM_GROUP_CODE" val="ε1-1"/>
  <p:tag name="KSO_WM_UNIT_TYPE" val="ε_h_h_f"/>
  <p:tag name="KSO_WM_UNIT_INDEX" val="1_2_1_1"/>
  <p:tag name="KSO_WM_UNIT_ID" val="diagram20194940_1*ε_h_h_f*1_2_1_1"/>
  <p:tag name="KSO_WM_TEMPLATE_CATEGORY" val="diagram"/>
  <p:tag name="KSO_WM_TEMPLATE_INDEX" val="20194940"/>
  <p:tag name="KSO_WM_UNIT_LAYERLEVEL" val="1_1_1_1"/>
  <p:tag name="KSO_WM_TAG_VERSION" val="1.0"/>
  <p:tag name="KSO_WM_BEAUTIFY_FLAG" val="#wm#"/>
  <p:tag name="KSO_WM_UNIT_TEXT_FILL_FORE_SCHEMECOLOR_INDEX" val="6"/>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DIAGRAM_MODELTYPE" val="numdgm"/>
  <p:tag name="KSO_WM_UNIT_DIAGRAM_MAX_ITEM_COUNT" val="2"/>
  <p:tag name="KSO_WM_UNIT_DIAGRAM_SUBTYPE" val="m"/>
  <p:tag name="KSO_WM_UNIT_HIGHLIGHT" val="0"/>
  <p:tag name="KSO_WM_UNIT_COMPATIBLE" val="0"/>
  <p:tag name="KSO_WM_UNIT_DIAGRAM_ISNUMVISUAL" val="0"/>
  <p:tag name="KSO_WM_UNIT_DIAGRAM_ISREFERUNIT" val="0"/>
  <p:tag name="KSO_WM_DIAGRAM_GROUP_CODE" val="ε1-1"/>
  <p:tag name="KSO_WM_UNIT_TYPE" val="ε_h_i"/>
  <p:tag name="KSO_WM_UNIT_INDEX" val="1_2_1"/>
  <p:tag name="KSO_WM_UNIT_ID" val="diagram20194940_1*ε_h_i*1_2_1"/>
  <p:tag name="KSO_WM_TEMPLATE_CATEGORY" val="diagram"/>
  <p:tag name="KSO_WM_TEMPLATE_INDEX" val="20194940"/>
  <p:tag name="KSO_WM_UNIT_LAYERLEVEL" val="1_1_1"/>
  <p:tag name="KSO_WM_TAG_VERSION" val="1.0"/>
  <p:tag name="KSO_WM_BEAUTIFY_FLAG" val="#wm#"/>
  <p:tag name="KSO_WM_UNIT_LINE_FORE_SCHEMECOLOR_INDEX" val="14"/>
  <p:tag name="KSO_WM_UNIT_LINE_FILL_TYPE" val="2"/>
  <p:tag name="KSO_WM_UNIT_USESOURCEFORMAT_APPLY" val="1"/>
</p:tagLst>
</file>

<file path=ppt/tags/tag91.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ε1-1"/>
  <p:tag name="KSO_WM_UNIT_TYPE" val="i"/>
  <p:tag name="KSO_WM_UNIT_INDEX" val="1"/>
  <p:tag name="KSO_WM_UNIT_ID" val="diagram20194940_1*i*1"/>
  <p:tag name="KSO_WM_TEMPLATE_CATEGORY" val="diagram"/>
  <p:tag name="KSO_WM_TEMPLATE_INDEX" val="20194940"/>
  <p:tag name="KSO_WM_UNIT_LAYERLEVEL" val="1"/>
  <p:tag name="KSO_WM_TAG_VERSION" val="1.0"/>
  <p:tag name="KSO_WM_BEAUTIFY_FLAG" val="#wm#"/>
  <p:tag name="KSO_WM_UNIT_USESOURCEFORMAT_APPLY" val="1"/>
</p:tagLst>
</file>

<file path=ppt/tags/tag92.xml><?xml version="1.0" encoding="utf-8"?>
<p:tagLst xmlns:p="http://schemas.openxmlformats.org/presentationml/2006/main">
  <p:tag name="PA" val="v5.2.7"/>
</p:tagLst>
</file>

<file path=ppt/tags/tag93.xml><?xml version="1.0" encoding="utf-8"?>
<p:tagLst xmlns:p="http://schemas.openxmlformats.org/presentationml/2006/main">
  <p:tag name="KSO_WM_UNIT_DIAGRAM_NUMVISUAL_CHANGE_MODES" val="16"/>
  <p:tag name="KSO_WM_UNIT_DIAGRAM_MODELTYPE" val="numdgm"/>
  <p:tag name="KSO_WM_UNIT_DIAGRAM_MAX_ITEM_COUNT" val="2"/>
  <p:tag name="KSO_WM_UNIT_DIAGRAM_SUBTYPE" val="m"/>
  <p:tag name="KSO_WM_UNIT_HIGHLIGHT" val="0"/>
  <p:tag name="KSO_WM_UNIT_COMPATIBLE" val="0"/>
  <p:tag name="KSO_WM_UNIT_DIAGRAM_ISNUMVISUAL" val="1"/>
  <p:tag name="KSO_WM_UNIT_DIAGRAM_ISREFERUNIT" val="0"/>
  <p:tag name="KSO_WM_UNIT_DIAGRAM_NUM_VALUE" val="60"/>
  <p:tag name="KSO_WM_UNIT_DIAGRAM_NUMVISUAL_BIND_NUMID" val="8be468cf-fb15-45e0-9dc5-9649abfecec4"/>
  <p:tag name="KSO_WM_DIAGRAM_GROUP_CODE" val="ε1-1"/>
  <p:tag name="KSO_WM_UNIT_TYPE" val="ε_h_h_i"/>
  <p:tag name="KSO_WM_UNIT_INDEX" val="1_1_2_1"/>
  <p:tag name="KSO_WM_UNIT_ID" val="diagram20194940_1*ε_h_h_i*1_1_2_1"/>
  <p:tag name="KSO_WM_TEMPLATE_CATEGORY" val="diagram"/>
  <p:tag name="KSO_WM_TEMPLATE_INDEX" val="20194940"/>
  <p:tag name="KSO_WM_UNIT_LAYERLEVEL" val="1_1_1_1"/>
  <p:tag name="KSO_WM_TAG_VERSION" val="1.0"/>
  <p:tag name="KSO_WM_BEAUTIFY_FLAG" val="#wm#"/>
  <p:tag name="PA" val="v5.2.7"/>
  <p:tag name="KSO_WM_UNIT_FILL_FORE_SCHEMECOLOR_INDEX" val="5"/>
  <p:tag name="KSO_WM_UNIT_FILL_TYPE" val="1"/>
  <p:tag name="KSO_WM_UNIT_USESOURCEFORMAT_APPLY" val="1"/>
</p:tagLst>
</file>

<file path=ppt/tags/tag94.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ε1-1"/>
  <p:tag name="KSO_WM_UNIT_TYPE" val="i"/>
  <p:tag name="KSO_WM_UNIT_INDEX" val="2"/>
  <p:tag name="KSO_WM_UNIT_ID" val="diagram20194940_1*i*2"/>
  <p:tag name="KSO_WM_TEMPLATE_CATEGORY" val="diagram"/>
  <p:tag name="KSO_WM_TEMPLATE_INDEX" val="20194940"/>
  <p:tag name="KSO_WM_UNIT_LAYERLEVEL" val="1"/>
  <p:tag name="KSO_WM_TAG_VERSION" val="1.0"/>
  <p:tag name="KSO_WM_BEAUTIFY_FLAG" val="#wm#"/>
  <p:tag name="KSO_WM_UNIT_USESOURCEFORMAT_APPLY" val="1"/>
</p:tagLst>
</file>

<file path=ppt/tags/tag95.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ε1-1"/>
  <p:tag name="KSO_WM_UNIT_TYPE" val="i"/>
  <p:tag name="KSO_WM_UNIT_INDEX" val="3"/>
  <p:tag name="KSO_WM_UNIT_ID" val="diagram20194940_1*i*3"/>
  <p:tag name="KSO_WM_TEMPLATE_CATEGORY" val="diagram"/>
  <p:tag name="KSO_WM_TEMPLATE_INDEX" val="20194940"/>
  <p:tag name="KSO_WM_UNIT_LAYERLEVEL" val="1"/>
  <p:tag name="KSO_WM_TAG_VERSION" val="1.0"/>
  <p:tag name="KSO_WM_BEAUTIFY_FLAG" val="#wm#"/>
  <p:tag name="KSO_WM_UNIT_USESOURCEFORMAT_APPLY" val="1"/>
</p:tagLst>
</file>

<file path=ppt/tags/tag96.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ε1-1"/>
  <p:tag name="KSO_WM_UNIT_TYPE" val="i"/>
  <p:tag name="KSO_WM_UNIT_INDEX" val="4"/>
  <p:tag name="KSO_WM_UNIT_ID" val="diagram20194940_1*i*4"/>
  <p:tag name="KSO_WM_TEMPLATE_CATEGORY" val="diagram"/>
  <p:tag name="KSO_WM_TEMPLATE_INDEX" val="20194940"/>
  <p:tag name="KSO_WM_UNIT_LAYERLEVEL" val="1"/>
  <p:tag name="KSO_WM_TAG_VERSION" val="1.0"/>
  <p:tag name="KSO_WM_BEAUTIFY_FLAG" val="#wm#"/>
  <p:tag name="KSO_WM_UNIT_USESOURCEFORMAT_APPLY" val="1"/>
</p:tagLst>
</file>

<file path=ppt/tags/tag97.xml><?xml version="1.0" encoding="utf-8"?>
<p:tagLst xmlns:p="http://schemas.openxmlformats.org/presentationml/2006/main">
  <p:tag name="KSO_WM_UNIT_DIAGRAM_NUMVISUAL_CHANGE_MODES" val="16"/>
  <p:tag name="KSO_WM_UNIT_DIAGRAM_MODELTYPE" val="numdgm"/>
  <p:tag name="KSO_WM_UNIT_DIAGRAM_MAX_ITEM_COUNT" val="2"/>
  <p:tag name="KSO_WM_UNIT_DIAGRAM_SUBTYPE" val="m"/>
  <p:tag name="KSO_WM_UNIT_HIGHLIGHT" val="0"/>
  <p:tag name="KSO_WM_UNIT_COMPATIBLE" val="0"/>
  <p:tag name="KSO_WM_UNIT_DIAGRAM_ISNUMVISUAL" val="1"/>
  <p:tag name="KSO_WM_UNIT_DIAGRAM_ISREFERUNIT" val="0"/>
  <p:tag name="KSO_WM_UNIT_DIAGRAM_NUM_VALUE" val="75"/>
  <p:tag name="KSO_WM_UNIT_DIAGRAM_NUMVISUAL_BIND_NUMID" val="05c9764b-b91d-43b6-a742-cd45808df29c"/>
  <p:tag name="KSO_WM_DIAGRAM_GROUP_CODE" val="ε1-1"/>
  <p:tag name="KSO_WM_UNIT_TYPE" val="ε_h_h_i"/>
  <p:tag name="KSO_WM_UNIT_INDEX" val="1_2_2_1"/>
  <p:tag name="KSO_WM_UNIT_ID" val="diagram20194940_1*ε_h_h_i*1_2_2_1"/>
  <p:tag name="KSO_WM_TEMPLATE_CATEGORY" val="diagram"/>
  <p:tag name="KSO_WM_TEMPLATE_INDEX" val="20194940"/>
  <p:tag name="KSO_WM_UNIT_LAYERLEVEL" val="1_1_1_1"/>
  <p:tag name="KSO_WM_TAG_VERSION" val="1.0"/>
  <p:tag name="KSO_WM_BEAUTIFY_FLAG" val="#wm#"/>
  <p:tag name="PA" val="v5.2.7"/>
  <p:tag name="KSO_WM_UNIT_FILL_FORE_SCHEMECOLOR_INDEX" val="6"/>
  <p:tag name="KSO_WM_UNIT_FILL_TYPE" val="1"/>
  <p:tag name="KSO_WM_UNIT_USESOURCEFORMAT_APPLY" val="1"/>
</p:tagLst>
</file>

<file path=ppt/tags/tag98.xml><?xml version="1.0" encoding="utf-8"?>
<p:tagLst xmlns:p="http://schemas.openxmlformats.org/presentationml/2006/main">
  <p:tag name="PA" val="v5.2.7"/>
  <p:tag name="KSO_WM_UNIT_HIGHLIGHT" val="0"/>
  <p:tag name="KSO_WM_UNIT_COMPATIBLE" val="0"/>
  <p:tag name="KSO_WM_UNIT_DIAGRAM_ISNUMVISUAL" val="0"/>
  <p:tag name="KSO_WM_UNIT_DIAGRAM_ISREFERUNIT" val="0"/>
  <p:tag name="KSO_WM_DIAGRAM_GROUP_CODE" val="ε1-1"/>
  <p:tag name="KSO_WM_UNIT_TYPE" val="i"/>
  <p:tag name="KSO_WM_UNIT_INDEX" val="5"/>
  <p:tag name="KSO_WM_UNIT_ID" val="diagram20194940_1*i*5"/>
  <p:tag name="KSO_WM_TEMPLATE_CATEGORY" val="diagram"/>
  <p:tag name="KSO_WM_TEMPLATE_INDEX" val="20194940"/>
  <p:tag name="KSO_WM_UNIT_LAYERLEVEL" val="1"/>
  <p:tag name="KSO_WM_TAG_VERSION" val="1.0"/>
  <p:tag name="KSO_WM_BEAUTIFY_FLAG" val="#wm#"/>
  <p:tag name="KSO_WM_UNIT_USESOURCEFORMAT_APPLY" val="1"/>
</p:tagLst>
</file>

<file path=ppt/tags/tag99.xml><?xml version="1.0" encoding="utf-8"?>
<p:tagLst xmlns:p="http://schemas.openxmlformats.org/presentationml/2006/main">
  <p:tag name="KSO_WM_SLIDE_ID" val="diagram20194940_1"/>
  <p:tag name="KSO_WM_TEMPLATE_SUBCATEGORY" val="0"/>
  <p:tag name="KSO_WM_SLIDE_TYPE" val="text"/>
  <p:tag name="KSO_WM_SLIDE_SUBTYPE" val="diag"/>
  <p:tag name="KSO_WM_SLIDE_ITEM_CNT" val="2"/>
  <p:tag name="KSO_WM_SLIDE_INDEX" val="1"/>
  <p:tag name="KSO_WM_SLIDE_SIZE" val="901.888*540"/>
  <p:tag name="KSO_WM_SLIDE_POSITION" val="0*0"/>
  <p:tag name="KSO_WM_DIAGRAM_GROUP_CODE" val="ε1-1"/>
  <p:tag name="KSO_WM_SLIDE_DIAGTYPE" val="ε"/>
  <p:tag name="KSO_WM_TAG_VERSION" val="1.0"/>
  <p:tag name="KSO_WM_BEAUTIFY_FLAG" val="#wm#"/>
  <p:tag name="KSO_WM_TEMPLATE_CATEGORY" val="diagram"/>
  <p:tag name="KSO_WM_TEMPLATE_INDEX" val="20194940"/>
  <p:tag name="KSO_WM_SLIDE_LAYOUT" val="ε"/>
  <p:tag name="KSO_WM_SLIDE_LAYOUT_CNT" val="1"/>
  <p:tag name="KSO_WM_SLIDE_MODEL_TYPE" val="numdgm"/>
  <p:tag name="KSO_WM_SLIDE_NumDiagram_DynamicNumAnim_Type" val="1"/>
  <p:tag name="KSO_WM_SLIDE_NumDiagram_DynamicNumAnim_Flag"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34">
      <a:dk1>
        <a:srgbClr val="000000"/>
      </a:dk1>
      <a:lt1>
        <a:sysClr val="window" lastClr="FFFFFF"/>
      </a:lt1>
      <a:dk2>
        <a:srgbClr val="4D576B"/>
      </a:dk2>
      <a:lt2>
        <a:srgbClr val="E7E6E6"/>
      </a:lt2>
      <a:accent1>
        <a:srgbClr val="4276AA"/>
      </a:accent1>
      <a:accent2>
        <a:srgbClr val="5268A5"/>
      </a:accent2>
      <a:accent3>
        <a:srgbClr val="5E5CA2"/>
      </a:accent3>
      <a:accent4>
        <a:srgbClr val="2C85AE"/>
      </a:accent4>
      <a:accent5>
        <a:srgbClr val="00A09D"/>
      </a:accent5>
      <a:accent6>
        <a:srgbClr val="1891AB"/>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1325</Words>
  <Application>WPS 演示</Application>
  <PresentationFormat>宽屏</PresentationFormat>
  <Paragraphs>298</Paragraphs>
  <Slides>21</Slides>
  <Notes>36</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21</vt:i4>
      </vt:variant>
    </vt:vector>
  </HeadingPairs>
  <TitlesOfParts>
    <vt:vector size="46" baseType="lpstr">
      <vt:lpstr>Arial</vt:lpstr>
      <vt:lpstr>宋体</vt:lpstr>
      <vt:lpstr>Wingdings</vt:lpstr>
      <vt:lpstr>Arial Black</vt:lpstr>
      <vt:lpstr>微软雅黑</vt:lpstr>
      <vt:lpstr>Calibri</vt:lpstr>
      <vt:lpstr>Arial Unicode MS</vt:lpstr>
      <vt:lpstr>Times New Roman</vt:lpstr>
      <vt:lpstr>Arial Unicode MS</vt:lpstr>
      <vt:lpstr>等线</vt:lpstr>
      <vt:lpstr>造字工房悦黑体验版常规体</vt:lpstr>
      <vt:lpstr>黑体</vt:lpstr>
      <vt:lpstr>Impact</vt:lpstr>
      <vt:lpstr>Malgun Gothic</vt:lpstr>
      <vt:lpstr>Arial</vt:lpstr>
      <vt:lpstr>Roboto Condensed</vt:lpstr>
      <vt:lpstr>Verdana</vt:lpstr>
      <vt:lpstr>Wingdings</vt:lpstr>
      <vt:lpstr>华文黑体</vt:lpstr>
      <vt:lpstr>Eras Bold ITC</vt:lpstr>
      <vt:lpstr>Yu Gothic UI Semibold</vt:lpstr>
      <vt:lpstr>等线 Light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蛐蛐科技官方店</dc:title>
  <dc:creator>蛐蛐科技官方店</dc:creator>
  <dc:description>蛐蛐科技官方店</dc:description>
  <cp:lastModifiedBy>JJ好难丶</cp:lastModifiedBy>
  <cp:revision>33</cp:revision>
  <dcterms:created xsi:type="dcterms:W3CDTF">2017-02-15T16:34:00Z</dcterms:created>
  <dcterms:modified xsi:type="dcterms:W3CDTF">2021-12-31T00:30:04Z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765B610032054C0BB3EF7273AB7B73D6</vt:lpwstr>
  </property>
</Properties>
</file>